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16" r:id="rId1"/>
    <p:sldMasterId id="2147483852" r:id="rId2"/>
  </p:sldMasterIdLst>
  <p:notesMasterIdLst>
    <p:notesMasterId r:id="rId12"/>
  </p:notesMasterIdLst>
  <p:sldIdLst>
    <p:sldId id="543" r:id="rId3"/>
    <p:sldId id="565" r:id="rId4"/>
    <p:sldId id="555" r:id="rId5"/>
    <p:sldId id="556" r:id="rId6"/>
    <p:sldId id="557" r:id="rId7"/>
    <p:sldId id="558" r:id="rId8"/>
    <p:sldId id="564" r:id="rId9"/>
    <p:sldId id="566" r:id="rId10"/>
    <p:sldId id="553" r:id="rId11"/>
  </p:sldIdLst>
  <p:sldSz cx="9144000" cy="6858000" type="screen4x3"/>
  <p:notesSz cx="6797675" cy="987425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E6EA8"/>
    <a:srgbClr val="3399FF"/>
    <a:srgbClr val="BA1410"/>
    <a:srgbClr val="93B64E"/>
    <a:srgbClr val="CC3300"/>
    <a:srgbClr val="009900"/>
    <a:srgbClr val="00CC00"/>
    <a:srgbClr val="FFCC00"/>
    <a:srgbClr val="FFFF99"/>
    <a:srgbClr val="AEAA0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1829" autoAdjust="0"/>
  </p:normalViewPr>
  <p:slideViewPr>
    <p:cSldViewPr>
      <p:cViewPr>
        <p:scale>
          <a:sx n="77" d="100"/>
          <a:sy n="77" d="100"/>
        </p:scale>
        <p:origin x="-1278" y="-1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8" y="7777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floor>
      <c:spPr>
        <a:solidFill>
          <a:schemeClr val="accent1"/>
        </a:solidFill>
      </c:spPr>
    </c:floor>
    <c:sideWall>
      <c:spPr>
        <a:gradFill>
          <a:gsLst>
            <a:gs pos="10000">
              <a:srgbClr val="4F81BD">
                <a:tint val="66000"/>
                <a:satMod val="160000"/>
              </a:srgbClr>
            </a:gs>
            <a:gs pos="50000">
              <a:srgbClr val="4F81BD">
                <a:tint val="44500"/>
                <a:satMod val="160000"/>
              </a:srgbClr>
            </a:gs>
            <a:gs pos="100000">
              <a:srgbClr val="4F81BD">
                <a:tint val="23500"/>
                <a:satMod val="160000"/>
              </a:srgbClr>
            </a:gs>
          </a:gsLst>
          <a:lin ang="5400000" scaled="0"/>
        </a:gradFill>
      </c:spPr>
    </c:sideWall>
    <c:backWall>
      <c:spPr>
        <a:gradFill>
          <a:gsLst>
            <a:gs pos="10000">
              <a:srgbClr val="4F81BD">
                <a:tint val="66000"/>
                <a:satMod val="160000"/>
              </a:srgbClr>
            </a:gs>
            <a:gs pos="50000">
              <a:srgbClr val="4F81BD">
                <a:tint val="44500"/>
                <a:satMod val="160000"/>
              </a:srgbClr>
            </a:gs>
            <a:gs pos="100000">
              <a:srgbClr val="4F81BD">
                <a:tint val="23500"/>
                <a:satMod val="160000"/>
              </a:srgbClr>
            </a:gs>
          </a:gsLst>
          <a:lin ang="5400000" scaled="0"/>
        </a:gradFill>
      </c:spPr>
    </c:backWall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3"/>
            <c:spPr>
              <a:solidFill>
                <a:srgbClr val="FF0000"/>
              </a:solidFill>
            </c:spPr>
          </c:dPt>
          <c:dLbls>
            <c:dLbl>
              <c:idx val="0"/>
              <c:layout>
                <c:manualLayout>
                  <c:x val="3.0808761526600895E-2"/>
                  <c:y val="-8.818464615042805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70</a:t>
                    </a:r>
                    <a:r>
                      <a:rPr lang="ru-RU" smtClean="0"/>
                      <a:t>%</a:t>
                    </a:r>
                    <a:endParaRPr lang="en-US"/>
                  </a:p>
                </c:rich>
              </c:tx>
              <c:showVal val="1"/>
            </c:dLbl>
            <c:dLbl>
              <c:idx val="1"/>
              <c:layout>
                <c:manualLayout>
                  <c:x val="2.4619849002284803E-2"/>
                  <c:y val="-4.619195750736690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80</a:t>
                    </a:r>
                    <a:r>
                      <a:rPr lang="ru-RU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2.4647009221280654E-2"/>
                  <c:y val="-2.9394882050142582E-2"/>
                </c:manualLayout>
              </c:layout>
              <c:tx>
                <c:rich>
                  <a:bodyPr/>
                  <a:lstStyle/>
                  <a:p>
                    <a:r>
                      <a:rPr lang="ru-RU" smtClean="0"/>
                      <a:t>90%</a:t>
                    </a:r>
                    <a:endParaRPr lang="en-US"/>
                  </a:p>
                </c:rich>
              </c:tx>
              <c:showVal val="1"/>
            </c:dLbl>
            <c:dLbl>
              <c:idx val="3"/>
              <c:layout>
                <c:manualLayout>
                  <c:x val="1.8264154224409884E-2"/>
                  <c:y val="-2.519561318583652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9</a:t>
                    </a:r>
                    <a:r>
                      <a:rPr lang="ru-RU" dirty="0" smtClean="0"/>
                      <a:t>1,98%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Лист1!$A$2:$A$5</c:f>
              <c:strCache>
                <c:ptCount val="4"/>
                <c:pt idx="0">
                  <c:v>2017</c:v>
                </c:pt>
                <c:pt idx="1">
                  <c:v>2019</c:v>
                </c:pt>
                <c:pt idx="2">
                  <c:v>2021</c:v>
                </c:pt>
                <c:pt idx="3">
                  <c:v>Факт Новгородская область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70</c:v>
                </c:pt>
                <c:pt idx="1">
                  <c:v>80</c:v>
                </c:pt>
                <c:pt idx="2">
                  <c:v>90</c:v>
                </c:pt>
                <c:pt idx="3">
                  <c:v>92</c:v>
                </c:pt>
              </c:numCache>
            </c:numRef>
          </c:val>
        </c:ser>
        <c:shape val="box"/>
        <c:axId val="57469184"/>
        <c:axId val="65789952"/>
        <c:axId val="0"/>
      </c:bar3DChart>
      <c:catAx>
        <c:axId val="57469184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65789952"/>
        <c:crosses val="autoZero"/>
        <c:auto val="1"/>
        <c:lblAlgn val="ctr"/>
        <c:lblOffset val="100"/>
      </c:catAx>
      <c:valAx>
        <c:axId val="65789952"/>
        <c:scaling>
          <c:orientation val="minMax"/>
        </c:scaling>
        <c:axPos val="l"/>
        <c:majorGridlines/>
        <c:numFmt formatCode="General" sourceLinked="1"/>
        <c:tickLblPos val="nextTo"/>
        <c:crossAx val="5746918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floor>
      <c:spPr>
        <a:solidFill>
          <a:srgbClr val="4F81BD"/>
        </a:solidFill>
      </c:spPr>
    </c:floor>
    <c:sideWall>
      <c:spPr>
        <a:gradFill>
          <a:gsLst>
            <a:gs pos="10000">
              <a:srgbClr val="4F81BD">
                <a:tint val="66000"/>
                <a:satMod val="160000"/>
              </a:srgbClr>
            </a:gs>
            <a:gs pos="50000">
              <a:srgbClr val="4F81BD">
                <a:tint val="44500"/>
                <a:satMod val="160000"/>
              </a:srgbClr>
            </a:gs>
            <a:gs pos="100000">
              <a:srgbClr val="4F81BD">
                <a:tint val="23500"/>
                <a:satMod val="160000"/>
              </a:srgbClr>
            </a:gs>
          </a:gsLst>
          <a:lin ang="5400000" scaled="0"/>
        </a:gradFill>
      </c:spPr>
    </c:sideWall>
    <c:backWall>
      <c:spPr>
        <a:gradFill>
          <a:gsLst>
            <a:gs pos="10000">
              <a:srgbClr val="4F81BD">
                <a:tint val="66000"/>
                <a:satMod val="160000"/>
              </a:srgbClr>
            </a:gs>
            <a:gs pos="50000">
              <a:srgbClr val="4F81BD">
                <a:tint val="44500"/>
                <a:satMod val="160000"/>
              </a:srgbClr>
            </a:gs>
            <a:gs pos="100000">
              <a:srgbClr val="4F81BD">
                <a:tint val="23500"/>
                <a:satMod val="160000"/>
              </a:srgbClr>
            </a:gs>
          </a:gsLst>
          <a:lin ang="5400000" scaled="0"/>
        </a:gradFill>
      </c:spPr>
    </c:backWall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3"/>
            <c:spPr>
              <a:solidFill>
                <a:srgbClr val="FF0000"/>
              </a:solidFill>
            </c:spPr>
          </c:dPt>
          <c:dLbls>
            <c:dLbl>
              <c:idx val="0"/>
              <c:layout>
                <c:manualLayout>
                  <c:x val="1.4496106216508681E-2"/>
                  <c:y val="-0.25063004695384716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50</a:t>
                    </a:r>
                    <a:r>
                      <a:rPr lang="ru-RU" smtClean="0"/>
                      <a:t>%</a:t>
                    </a:r>
                    <a:endParaRPr lang="en-US"/>
                  </a:p>
                </c:rich>
              </c:tx>
              <c:showVal val="1"/>
            </c:dLbl>
            <c:dLbl>
              <c:idx val="1"/>
              <c:layout>
                <c:manualLayout>
                  <c:x val="1.9328158694618038E-2"/>
                  <c:y val="-0.36931511578078685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85</a:t>
                    </a:r>
                    <a:r>
                      <a:rPr lang="ru-RU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1.4186279872037025E-2"/>
                  <c:y val="-0.40478736489596445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100</a:t>
                    </a:r>
                    <a:r>
                      <a:rPr lang="ru-RU" smtClean="0"/>
                      <a:t>%</a:t>
                    </a:r>
                    <a:endParaRPr lang="en-US"/>
                  </a:p>
                </c:rich>
              </c:tx>
              <c:showVal val="1"/>
            </c:dLbl>
            <c:dLbl>
              <c:idx val="3"/>
              <c:layout>
                <c:manualLayout>
                  <c:x val="1.6292705368919157E-2"/>
                  <c:y val="-0.4124125097211426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9</a:t>
                    </a:r>
                    <a:r>
                      <a:rPr lang="ru-RU" dirty="0" smtClean="0"/>
                      <a:t>2,9%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Лист1!$A$2:$A$5</c:f>
              <c:strCache>
                <c:ptCount val="4"/>
                <c:pt idx="0">
                  <c:v>2017</c:v>
                </c:pt>
                <c:pt idx="1">
                  <c:v>2019</c:v>
                </c:pt>
                <c:pt idx="2">
                  <c:v>2021</c:v>
                </c:pt>
                <c:pt idx="3">
                  <c:v>Факт 2017 Новгородская область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50</c:v>
                </c:pt>
                <c:pt idx="1">
                  <c:v>85</c:v>
                </c:pt>
                <c:pt idx="2">
                  <c:v>100</c:v>
                </c:pt>
                <c:pt idx="3">
                  <c:v>93</c:v>
                </c:pt>
              </c:numCache>
            </c:numRef>
          </c:val>
        </c:ser>
        <c:shape val="box"/>
        <c:axId val="65831296"/>
        <c:axId val="65832832"/>
        <c:axId val="0"/>
      </c:bar3DChart>
      <c:catAx>
        <c:axId val="65831296"/>
        <c:scaling>
          <c:orientation val="minMax"/>
        </c:scaling>
        <c:axPos val="b"/>
        <c:tickLblPos val="nextTo"/>
        <c:txPr>
          <a:bodyPr/>
          <a:lstStyle/>
          <a:p>
            <a:pPr>
              <a:defRPr sz="1300"/>
            </a:pPr>
            <a:endParaRPr lang="ru-RU"/>
          </a:p>
        </c:txPr>
        <c:crossAx val="65832832"/>
        <c:crosses val="autoZero"/>
        <c:auto val="1"/>
        <c:lblAlgn val="ctr"/>
        <c:lblOffset val="100"/>
      </c:catAx>
      <c:valAx>
        <c:axId val="65832832"/>
        <c:scaling>
          <c:orientation val="minMax"/>
        </c:scaling>
        <c:axPos val="l"/>
        <c:majorGridlines/>
        <c:numFmt formatCode="General" sourceLinked="1"/>
        <c:tickLblPos val="nextTo"/>
        <c:crossAx val="6583129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1800" dirty="0"/>
              <a:t>Сроки </a:t>
            </a:r>
            <a:r>
              <a:rPr lang="ru-RU" sz="1800" dirty="0" smtClean="0"/>
              <a:t>регистрации на </a:t>
            </a:r>
            <a:r>
              <a:rPr lang="ru-RU" sz="1800" dirty="0"/>
              <a:t>территории Новгородской области </a:t>
            </a:r>
          </a:p>
        </c:rich>
      </c:tx>
      <c:layout/>
    </c:title>
    <c:view3D>
      <c:rAngAx val="1"/>
    </c:view3D>
    <c:floor>
      <c:spPr>
        <a:solidFill>
          <a:srgbClr val="4F81BD"/>
        </a:solidFill>
      </c:spPr>
    </c:floor>
    <c:sideWall>
      <c:spPr>
        <a:gradFill>
          <a:gsLst>
            <a:gs pos="10000">
              <a:srgbClr val="4F81BD">
                <a:tint val="66000"/>
                <a:satMod val="160000"/>
              </a:srgbClr>
            </a:gs>
            <a:gs pos="50000">
              <a:srgbClr val="4F81BD">
                <a:tint val="44500"/>
                <a:satMod val="160000"/>
              </a:srgbClr>
            </a:gs>
            <a:gs pos="100000">
              <a:srgbClr val="4F81BD">
                <a:tint val="23500"/>
                <a:satMod val="160000"/>
              </a:srgbClr>
            </a:gs>
          </a:gsLst>
          <a:lin ang="5400000" scaled="0"/>
        </a:gradFill>
      </c:spPr>
    </c:sideWall>
    <c:backWall>
      <c:spPr>
        <a:gradFill>
          <a:gsLst>
            <a:gs pos="10000">
              <a:srgbClr val="4F81BD">
                <a:tint val="66000"/>
                <a:satMod val="160000"/>
              </a:srgbClr>
            </a:gs>
            <a:gs pos="50000">
              <a:srgbClr val="4F81BD">
                <a:tint val="44500"/>
                <a:satMod val="160000"/>
              </a:srgbClr>
            </a:gs>
            <a:gs pos="100000">
              <a:srgbClr val="4F81BD">
                <a:tint val="23500"/>
                <a:satMod val="160000"/>
              </a:srgbClr>
            </a:gs>
          </a:gsLst>
          <a:lin ang="5400000" scaled="0"/>
        </a:gradFill>
      </c:spPr>
    </c:backWall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Сроки оказания государственных услуг на территории Новгородской области </c:v>
                </c:pt>
              </c:strCache>
            </c:strRef>
          </c:tx>
          <c:dPt>
            <c:idx val="2"/>
            <c:spPr>
              <a:solidFill>
                <a:srgbClr val="FF0000"/>
              </a:solidFill>
            </c:spPr>
          </c:dPt>
          <c:dPt>
            <c:idx val="3"/>
            <c:spPr>
              <a:solidFill>
                <a:srgbClr val="3E6EA8"/>
              </a:solidFill>
            </c:spPr>
          </c:dPt>
          <c:dPt>
            <c:idx val="4"/>
            <c:spPr>
              <a:solidFill>
                <a:srgbClr val="FF0000"/>
              </a:solidFill>
            </c:spPr>
          </c:dPt>
          <c:dLbls>
            <c:dLbl>
              <c:idx val="0"/>
              <c:layout>
                <c:manualLayout>
                  <c:x val="-2.027233244837424E-3"/>
                  <c:y val="-5.878976410028516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</a:t>
                    </a:r>
                    <a:r>
                      <a:rPr lang="ru-RU" dirty="0" smtClean="0"/>
                      <a:t> дня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6.0816997345122682E-3"/>
                  <c:y val="-6.6138484612820819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</a:t>
                    </a:r>
                    <a:r>
                      <a:rPr lang="ru-RU" dirty="0" smtClean="0"/>
                      <a:t> дня 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2.6354032182886448E-2"/>
                  <c:y val="-2.449573504178548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7</a:t>
                    </a:r>
                    <a:r>
                      <a:rPr lang="ru-RU" dirty="0" smtClean="0"/>
                      <a:t> дней 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Лист1!$A$2:$A$4</c:f>
              <c:strCache>
                <c:ptCount val="3"/>
                <c:pt idx="0">
                  <c:v>На бумажном носителе</c:v>
                </c:pt>
                <c:pt idx="1">
                  <c:v>В электронном виде </c:v>
                </c:pt>
                <c:pt idx="2">
                  <c:v>Целевая модель 2017-2021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</c:v>
                </c:pt>
                <c:pt idx="1">
                  <c:v>3</c:v>
                </c:pt>
                <c:pt idx="2">
                  <c:v>7</c:v>
                </c:pt>
              </c:numCache>
            </c:numRef>
          </c:val>
        </c:ser>
        <c:shape val="box"/>
        <c:axId val="74360320"/>
        <c:axId val="74361856"/>
        <c:axId val="0"/>
      </c:bar3DChart>
      <c:catAx>
        <c:axId val="74360320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74361856"/>
        <c:crosses val="autoZero"/>
        <c:lblAlgn val="ctr"/>
        <c:lblOffset val="100"/>
      </c:catAx>
      <c:valAx>
        <c:axId val="74361856"/>
        <c:scaling>
          <c:orientation val="minMax"/>
        </c:scaling>
        <c:axPos val="l"/>
        <c:majorGridlines/>
        <c:numFmt formatCode="General" sourceLinked="1"/>
        <c:tickLblPos val="nextTo"/>
        <c:crossAx val="743603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1600"/>
            </a:pPr>
            <a:r>
              <a:rPr lang="ru-RU" sz="1600" dirty="0" smtClean="0"/>
              <a:t>Приостановления</a:t>
            </a:r>
            <a:r>
              <a:rPr lang="ru-RU" sz="1600" baseline="0" dirty="0" smtClean="0"/>
              <a:t> </a:t>
            </a:r>
            <a:endParaRPr lang="ru-RU" sz="1600" dirty="0"/>
          </a:p>
        </c:rich>
      </c:tx>
      <c:layout/>
    </c:title>
    <c:view3D>
      <c:rAngAx val="1"/>
    </c:view3D>
    <c:floor>
      <c:spPr>
        <a:solidFill>
          <a:schemeClr val="accent1"/>
        </a:solidFill>
      </c:spPr>
    </c:floor>
    <c:sideWall>
      <c:spPr>
        <a:gradFill>
          <a:gsLst>
            <a:gs pos="10000">
              <a:srgbClr val="4F81BD">
                <a:tint val="66000"/>
                <a:satMod val="160000"/>
              </a:srgbClr>
            </a:gs>
            <a:gs pos="50000">
              <a:srgbClr val="4F81BD">
                <a:tint val="44500"/>
                <a:satMod val="160000"/>
              </a:srgbClr>
            </a:gs>
            <a:gs pos="100000">
              <a:srgbClr val="4F81BD">
                <a:tint val="23500"/>
                <a:satMod val="160000"/>
              </a:srgbClr>
            </a:gs>
          </a:gsLst>
          <a:lin ang="5400000" scaled="0"/>
        </a:gradFill>
      </c:spPr>
    </c:sideWall>
    <c:backWall>
      <c:spPr>
        <a:gradFill>
          <a:gsLst>
            <a:gs pos="10000">
              <a:srgbClr val="4F81BD">
                <a:tint val="66000"/>
                <a:satMod val="160000"/>
              </a:srgbClr>
            </a:gs>
            <a:gs pos="50000">
              <a:srgbClr val="4F81BD">
                <a:tint val="44500"/>
                <a:satMod val="160000"/>
              </a:srgbClr>
            </a:gs>
            <a:gs pos="100000">
              <a:srgbClr val="4F81BD">
                <a:tint val="23500"/>
                <a:satMod val="160000"/>
              </a:srgbClr>
            </a:gs>
          </a:gsLst>
          <a:lin ang="5400000" scaled="0"/>
        </a:gradFill>
      </c:spPr>
    </c:backWall>
    <c:plotArea>
      <c:layout>
        <c:manualLayout>
          <c:layoutTarget val="inner"/>
          <c:xMode val="edge"/>
          <c:yMode val="edge"/>
          <c:x val="8.2627292619660744E-2"/>
          <c:y val="0.13435123370130594"/>
          <c:w val="0.88925586368020304"/>
          <c:h val="0.64050427477755001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3"/>
            <c:spPr>
              <a:solidFill>
                <a:srgbClr val="FF0000"/>
              </a:solidFill>
            </c:spPr>
          </c:dPt>
          <c:dLbls>
            <c:dLbl>
              <c:idx val="0"/>
              <c:layout>
                <c:manualLayout>
                  <c:x val="3.7926341517609208E-2"/>
                  <c:y val="-0.35312505927525706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6,6</a:t>
                    </a:r>
                    <a:r>
                      <a:rPr lang="ru-RU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2.7593543527843368E-2"/>
                  <c:y val="-0.30268147712584859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5,8</a:t>
                    </a:r>
                    <a:r>
                      <a:rPr lang="ru-RU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3.380159557434799E-2"/>
                  <c:y val="-0.27808631019317637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5</a:t>
                    </a:r>
                    <a:r>
                      <a:rPr lang="ru-RU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3.945742139762258E-2"/>
                  <c:y val="-0.23867673239558737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97%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Лист1!$A$2:$A$5</c:f>
              <c:strCache>
                <c:ptCount val="4"/>
                <c:pt idx="0">
                  <c:v>2017</c:v>
                </c:pt>
                <c:pt idx="1">
                  <c:v>2019</c:v>
                </c:pt>
                <c:pt idx="2">
                  <c:v>2021</c:v>
                </c:pt>
                <c:pt idx="3">
                  <c:v>Факт 2017 Новгородская область 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6.6</c:v>
                </c:pt>
                <c:pt idx="1">
                  <c:v>5.8</c:v>
                </c:pt>
                <c:pt idx="2">
                  <c:v>5</c:v>
                </c:pt>
                <c:pt idx="3">
                  <c:v>2.97</c:v>
                </c:pt>
              </c:numCache>
            </c:numRef>
          </c:val>
        </c:ser>
        <c:shape val="box"/>
        <c:axId val="76134272"/>
        <c:axId val="76135808"/>
        <c:axId val="0"/>
      </c:bar3DChart>
      <c:catAx>
        <c:axId val="76134272"/>
        <c:scaling>
          <c:orientation val="minMax"/>
        </c:scaling>
        <c:axPos val="b"/>
        <c:tickLblPos val="nextTo"/>
        <c:txPr>
          <a:bodyPr/>
          <a:lstStyle/>
          <a:p>
            <a:pPr>
              <a:defRPr sz="900"/>
            </a:pPr>
            <a:endParaRPr lang="ru-RU"/>
          </a:p>
        </c:txPr>
        <c:crossAx val="76135808"/>
        <c:crosses val="autoZero"/>
        <c:auto val="1"/>
        <c:lblAlgn val="ctr"/>
        <c:lblOffset val="100"/>
      </c:catAx>
      <c:valAx>
        <c:axId val="76135808"/>
        <c:scaling>
          <c:orientation val="minMax"/>
        </c:scaling>
        <c:axPos val="l"/>
        <c:majorGridlines/>
        <c:numFmt formatCode="General" sourceLinked="1"/>
        <c:tickLblPos val="nextTo"/>
        <c:crossAx val="7613427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>
        <c:manualLayout>
          <c:xMode val="edge"/>
          <c:yMode val="edge"/>
          <c:x val="0.41586930155908647"/>
          <c:y val="0.10288208717549902"/>
        </c:manualLayout>
      </c:layout>
      <c:txPr>
        <a:bodyPr/>
        <a:lstStyle/>
        <a:p>
          <a:pPr>
            <a:defRPr sz="1600"/>
          </a:pPr>
          <a:endParaRPr lang="ru-RU"/>
        </a:p>
      </c:txPr>
    </c:title>
    <c:view3D>
      <c:rAngAx val="1"/>
    </c:view3D>
    <c:floor>
      <c:spPr>
        <a:solidFill>
          <a:schemeClr val="accent1"/>
        </a:solidFill>
      </c:spPr>
    </c:floor>
    <c:sideWall>
      <c:spPr>
        <a:gradFill>
          <a:gsLst>
            <a:gs pos="10000">
              <a:srgbClr val="4F81BD">
                <a:tint val="66000"/>
                <a:satMod val="160000"/>
              </a:srgbClr>
            </a:gs>
            <a:gs pos="50000">
              <a:srgbClr val="4F81BD">
                <a:tint val="44500"/>
                <a:satMod val="160000"/>
              </a:srgbClr>
            </a:gs>
            <a:gs pos="100000">
              <a:srgbClr val="4F81BD">
                <a:tint val="23500"/>
                <a:satMod val="160000"/>
              </a:srgbClr>
            </a:gs>
          </a:gsLst>
          <a:lin ang="5400000" scaled="0"/>
        </a:gradFill>
      </c:spPr>
    </c:sideWall>
    <c:backWall>
      <c:spPr>
        <a:gradFill>
          <a:gsLst>
            <a:gs pos="10000">
              <a:srgbClr val="4F81BD">
                <a:tint val="66000"/>
                <a:satMod val="160000"/>
              </a:srgbClr>
            </a:gs>
            <a:gs pos="50000">
              <a:srgbClr val="4F81BD">
                <a:tint val="44500"/>
                <a:satMod val="160000"/>
              </a:srgbClr>
            </a:gs>
            <a:gs pos="100000">
              <a:srgbClr val="4F81BD">
                <a:tint val="23500"/>
                <a:satMod val="160000"/>
              </a:srgbClr>
            </a:gs>
          </a:gsLst>
          <a:lin ang="5400000" scaled="0"/>
        </a:gradFill>
      </c:spPr>
    </c:backWall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Отказы </c:v>
                </c:pt>
              </c:strCache>
            </c:strRef>
          </c:tx>
          <c:dPt>
            <c:idx val="3"/>
            <c:spPr>
              <a:solidFill>
                <a:srgbClr val="FF0000"/>
              </a:solidFill>
            </c:spPr>
          </c:dPt>
          <c:dLbls>
            <c:dLbl>
              <c:idx val="0"/>
              <c:layout>
                <c:manualLayout>
                  <c:x val="1.9596588033428407E-2"/>
                  <c:y val="-0.33436678332037284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1,2</a:t>
                    </a:r>
                    <a:r>
                      <a:rPr lang="ru-RU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1.2247867520892778E-2"/>
                  <c:y val="-0.29027446024515841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1%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2.4495735041785482E-2"/>
                  <c:y val="-0.2902744602451584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0,9</a:t>
                    </a:r>
                    <a:r>
                      <a:rPr lang="ru-RU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3.4294029058499674E-2"/>
                  <c:y val="-0.19841545383846279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0,36</a:t>
                    </a:r>
                    <a:r>
                      <a:rPr lang="ru-RU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Лист1!$A$2:$A$5</c:f>
              <c:strCache>
                <c:ptCount val="4"/>
                <c:pt idx="0">
                  <c:v>2017</c:v>
                </c:pt>
                <c:pt idx="1">
                  <c:v>2019</c:v>
                </c:pt>
                <c:pt idx="2">
                  <c:v>2021</c:v>
                </c:pt>
                <c:pt idx="3">
                  <c:v>Факт 2017 Новгородская область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1.2</c:v>
                </c:pt>
                <c:pt idx="1">
                  <c:v>1</c:v>
                </c:pt>
                <c:pt idx="2">
                  <c:v>0.9</c:v>
                </c:pt>
                <c:pt idx="3">
                  <c:v>0.36000000000000021</c:v>
                </c:pt>
              </c:numCache>
            </c:numRef>
          </c:val>
        </c:ser>
        <c:shape val="box"/>
        <c:axId val="35741696"/>
        <c:axId val="35743232"/>
        <c:axId val="0"/>
      </c:bar3DChart>
      <c:catAx>
        <c:axId val="35741696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35743232"/>
        <c:crosses val="autoZero"/>
        <c:auto val="1"/>
        <c:lblAlgn val="ctr"/>
        <c:lblOffset val="100"/>
      </c:catAx>
      <c:valAx>
        <c:axId val="35743232"/>
        <c:scaling>
          <c:orientation val="minMax"/>
        </c:scaling>
        <c:axPos val="l"/>
        <c:majorGridlines/>
        <c:numFmt formatCode="General" sourceLinked="1"/>
        <c:tickLblPos val="nextTo"/>
        <c:crossAx val="3574169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0.31944</cdr:x>
      <cdr:y>0.875</cdr:y>
    </cdr:from>
    <cdr:to>
      <cdr:x>0.56944</cdr:x>
      <cdr:y>0.95833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656184" y="3024336"/>
          <a:ext cx="1296144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Целевая модель 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0.31944</cdr:x>
      <cdr:y>0</cdr:y>
    </cdr:from>
    <cdr:to>
      <cdr:x>0.55227</cdr:x>
      <cdr:y>0.07055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1656184" y="0"/>
          <a:ext cx="1207113" cy="243861"/>
        </a:xfrm>
        <a:prstGeom xmlns:a="http://schemas.openxmlformats.org/drawingml/2006/main" prst="rect">
          <a:avLst/>
        </a:prstGeom>
      </cdr:spPr>
    </cdr:pic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7"/>
            <a:ext cx="2946247" cy="493950"/>
          </a:xfrm>
          <a:prstGeom prst="rect">
            <a:avLst/>
          </a:prstGeom>
        </p:spPr>
        <p:txBody>
          <a:bodyPr vert="horz" lIns="92080" tIns="46040" rIns="92080" bIns="4604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26" y="7"/>
            <a:ext cx="2946246" cy="493950"/>
          </a:xfrm>
          <a:prstGeom prst="rect">
            <a:avLst/>
          </a:prstGeom>
        </p:spPr>
        <p:txBody>
          <a:bodyPr vert="horz" wrap="square" lIns="92080" tIns="46040" rIns="92080" bIns="4604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535890F4-D9D2-4B13-B5D5-FD1D849B8541}" type="datetimeFigureOut">
              <a:rPr lang="ru-RU"/>
              <a:pPr>
                <a:defRPr/>
              </a:pPr>
              <a:t>20.07.2017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80" tIns="46040" rIns="92080" bIns="4604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289" y="4690155"/>
            <a:ext cx="5439101" cy="4443968"/>
          </a:xfrm>
          <a:prstGeom prst="rect">
            <a:avLst/>
          </a:prstGeom>
        </p:spPr>
        <p:txBody>
          <a:bodyPr vert="horz" wrap="square" lIns="92080" tIns="46040" rIns="92080" bIns="460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378720"/>
            <a:ext cx="2946247" cy="493949"/>
          </a:xfrm>
          <a:prstGeom prst="rect">
            <a:avLst/>
          </a:prstGeom>
        </p:spPr>
        <p:txBody>
          <a:bodyPr vert="horz" lIns="92080" tIns="46040" rIns="92080" bIns="4604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26" y="9378720"/>
            <a:ext cx="2946246" cy="493949"/>
          </a:xfrm>
          <a:prstGeom prst="rect">
            <a:avLst/>
          </a:prstGeom>
        </p:spPr>
        <p:txBody>
          <a:bodyPr vert="horz" wrap="square" lIns="92080" tIns="46040" rIns="92080" bIns="4604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04C8FD7-C228-4A8F-9C41-1694F53DA8F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675761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Arial" charset="0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Arial" charset="0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Arial" charset="0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Arial" charset="0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Arial" charset="0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983938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49149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626796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277750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476554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945816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0333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86207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370838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030159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73632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003909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uk-UA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870499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347448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11682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11782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03879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60431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02750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965269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89353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790803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04574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19.12.2014</a:t>
            </a:r>
            <a:endParaRPr lang="uk-UA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uk-UA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12464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0.png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Relationship Id="rId4" Type="http://schemas.openxmlformats.org/officeDocument/2006/relationships/chart" Target="../charts/char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2.bin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348880"/>
            <a:ext cx="83529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Реализация целевой модели «Регистрация права собственности на земельные участки и объекты недвижимого имущества» на территории Новгородской области, дорожная карта по достижению значений показателей целевой модели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3685" y="52423"/>
            <a:ext cx="3950315" cy="2174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75856" y="6309320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Великий Новгород 2017г. 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803506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Заголовок 1"/>
          <p:cNvSpPr>
            <a:spLocks noGrp="1"/>
          </p:cNvSpPr>
          <p:nvPr>
            <p:ph type="title"/>
          </p:nvPr>
        </p:nvSpPr>
        <p:spPr>
          <a:xfrm>
            <a:off x="1835696" y="0"/>
            <a:ext cx="7308304" cy="1052736"/>
          </a:xfrm>
        </p:spPr>
        <p:txBody>
          <a:bodyPr>
            <a:noAutofit/>
          </a:bodyPr>
          <a:lstStyle/>
          <a:p>
            <a:r>
              <a:rPr lang="ru-RU" altLang="ru-RU" sz="2000" b="1" dirty="0" smtClean="0">
                <a:solidFill>
                  <a:srgbClr val="006FB4"/>
                </a:solidFill>
              </a:rPr>
              <a:t>Достижение Новгородской областью показателей целевой модели «Регистрация права собственности на земельные участки и объекты недвижимого имущества»  </a:t>
            </a:r>
          </a:p>
        </p:txBody>
      </p:sp>
      <p:grpSp>
        <p:nvGrpSpPr>
          <p:cNvPr id="2" name="Group 57"/>
          <p:cNvGrpSpPr>
            <a:grpSpLocks/>
          </p:cNvGrpSpPr>
          <p:nvPr/>
        </p:nvGrpSpPr>
        <p:grpSpPr bwMode="auto">
          <a:xfrm>
            <a:off x="474663" y="1160463"/>
            <a:ext cx="6459537" cy="5235575"/>
            <a:chOff x="475358" y="1160748"/>
            <a:chExt cx="6458880" cy="5235938"/>
          </a:xfrm>
        </p:grpSpPr>
        <p:sp>
          <p:nvSpPr>
            <p:cNvPr id="10263" name="Rectangle 13"/>
            <p:cNvSpPr>
              <a:spLocks noChangeArrowheads="1"/>
            </p:cNvSpPr>
            <p:nvPr/>
          </p:nvSpPr>
          <p:spPr bwMode="auto">
            <a:xfrm>
              <a:off x="3394365" y="1160748"/>
              <a:ext cx="3539873" cy="5235938"/>
            </a:xfrm>
            <a:prstGeom prst="rect">
              <a:avLst/>
            </a:prstGeom>
            <a:solidFill>
              <a:srgbClr val="F5C77B"/>
            </a:solidFill>
            <a:ln w="9525">
              <a:solidFill>
                <a:srgbClr val="F5C77B"/>
              </a:solidFill>
              <a:round/>
              <a:headEnd/>
              <a:tailEnd/>
            </a:ln>
          </p:spPr>
          <p:txBody>
            <a:bodyPr wrap="none" tIns="91440" bIns="9144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0264" name="Rectangle 12"/>
            <p:cNvSpPr>
              <a:spLocks noChangeArrowheads="1"/>
            </p:cNvSpPr>
            <p:nvPr/>
          </p:nvSpPr>
          <p:spPr bwMode="auto">
            <a:xfrm>
              <a:off x="475358" y="1160748"/>
              <a:ext cx="4011839" cy="1107439"/>
            </a:xfrm>
            <a:prstGeom prst="rect">
              <a:avLst/>
            </a:prstGeom>
            <a:solidFill>
              <a:srgbClr val="95B3D7"/>
            </a:solidFill>
            <a:ln w="9525">
              <a:solidFill>
                <a:srgbClr val="95B3D7"/>
              </a:solidFill>
              <a:round/>
              <a:headEnd/>
              <a:tailEnd/>
            </a:ln>
          </p:spPr>
          <p:txBody>
            <a:bodyPr wrap="none" tIns="91440" bIns="9144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0265" name="Right Triangle 69"/>
            <p:cNvSpPr>
              <a:spLocks noChangeArrowheads="1"/>
            </p:cNvSpPr>
            <p:nvPr/>
          </p:nvSpPr>
          <p:spPr bwMode="auto">
            <a:xfrm rot="5400000">
              <a:off x="3125832" y="2182955"/>
              <a:ext cx="2588292" cy="543878"/>
            </a:xfrm>
            <a:prstGeom prst="rtTriangle">
              <a:avLst/>
            </a:prstGeom>
            <a:solidFill>
              <a:srgbClr val="95B3D7"/>
            </a:solidFill>
            <a:ln w="9525">
              <a:solidFill>
                <a:srgbClr val="95B3D7"/>
              </a:solidFill>
              <a:round/>
              <a:headEnd/>
              <a:tailEnd/>
            </a:ln>
          </p:spPr>
          <p:txBody>
            <a:bodyPr wrap="none" tIns="91440" bIns="9144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ru-RU"/>
            </a:p>
          </p:txBody>
        </p:sp>
      </p:grpSp>
      <p:sp>
        <p:nvSpPr>
          <p:cNvPr id="10245" name="TextBox 7"/>
          <p:cNvSpPr txBox="1">
            <a:spLocks noChangeArrowheads="1"/>
          </p:cNvSpPr>
          <p:nvPr/>
        </p:nvSpPr>
        <p:spPr bwMode="auto">
          <a:xfrm>
            <a:off x="3635375" y="1125538"/>
            <a:ext cx="2339975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7699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88925" indent="-174625" defTabSz="7699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7699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7699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7699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769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769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769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769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>
                <a:srgbClr val="345782"/>
              </a:buClr>
              <a:buSzPct val="100000"/>
            </a:pPr>
            <a:r>
              <a:rPr lang="ru-RU" altLang="ru-RU" sz="1100" b="1" dirty="0">
                <a:solidFill>
                  <a:srgbClr val="000000"/>
                </a:solidFill>
              </a:rPr>
              <a:t>Доступность подачи заявлений</a:t>
            </a:r>
          </a:p>
          <a:p>
            <a:pPr lvl="1" eaLnBrk="1" hangingPunct="1">
              <a:buClr>
                <a:srgbClr val="345782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altLang="ru-RU" sz="1000" dirty="0">
                <a:solidFill>
                  <a:srgbClr val="000000"/>
                </a:solidFill>
              </a:rPr>
              <a:t>Количество заявлений о регистрации права на 1 окно  не более 19 </a:t>
            </a:r>
          </a:p>
        </p:txBody>
      </p:sp>
      <p:sp>
        <p:nvSpPr>
          <p:cNvPr id="10246" name="Freeform 56"/>
          <p:cNvSpPr>
            <a:spLocks/>
          </p:cNvSpPr>
          <p:nvPr/>
        </p:nvSpPr>
        <p:spPr bwMode="auto">
          <a:xfrm>
            <a:off x="498475" y="3749675"/>
            <a:ext cx="6373813" cy="2646363"/>
          </a:xfrm>
          <a:custGeom>
            <a:avLst/>
            <a:gdLst>
              <a:gd name="T0" fmla="*/ 0 w 6463016"/>
              <a:gd name="T1" fmla="*/ 0 h 2647645"/>
              <a:gd name="T2" fmla="*/ 5395296 w 6463016"/>
              <a:gd name="T3" fmla="*/ 317986 h 2647645"/>
              <a:gd name="T4" fmla="*/ 5395296 w 6463016"/>
              <a:gd name="T5" fmla="*/ 2632306 h 2647645"/>
              <a:gd name="T6" fmla="*/ 3452 w 6463016"/>
              <a:gd name="T7" fmla="*/ 2632306 h 2647645"/>
              <a:gd name="T8" fmla="*/ 0 w 6463016"/>
              <a:gd name="T9" fmla="*/ 0 h 264764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463016"/>
              <a:gd name="T16" fmla="*/ 0 h 2647645"/>
              <a:gd name="T17" fmla="*/ 6463016 w 6463016"/>
              <a:gd name="T18" fmla="*/ 2647645 h 264764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463016" h="2647645">
                <a:moveTo>
                  <a:pt x="0" y="0"/>
                </a:moveTo>
                <a:lnTo>
                  <a:pt x="6463016" y="319838"/>
                </a:lnTo>
                <a:lnTo>
                  <a:pt x="6463016" y="2647645"/>
                </a:lnTo>
                <a:lnTo>
                  <a:pt x="4136" y="2647645"/>
                </a:lnTo>
                <a:cubicBezTo>
                  <a:pt x="2757" y="1487625"/>
                  <a:pt x="1379" y="1160020"/>
                  <a:pt x="0" y="0"/>
                </a:cubicBezTo>
                <a:close/>
              </a:path>
            </a:pathLst>
          </a:custGeom>
          <a:solidFill>
            <a:srgbClr val="F5C77B"/>
          </a:solidFill>
          <a:ln w="9525">
            <a:solidFill>
              <a:srgbClr val="F5C77B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ru-RU"/>
          </a:p>
        </p:txBody>
      </p:sp>
      <p:sp>
        <p:nvSpPr>
          <p:cNvPr id="10247" name="Freeform 63"/>
          <p:cNvSpPr>
            <a:spLocks/>
          </p:cNvSpPr>
          <p:nvPr/>
        </p:nvSpPr>
        <p:spPr bwMode="auto">
          <a:xfrm flipV="1">
            <a:off x="471488" y="1992313"/>
            <a:ext cx="4016375" cy="3003550"/>
          </a:xfrm>
          <a:custGeom>
            <a:avLst/>
            <a:gdLst>
              <a:gd name="T0" fmla="*/ 1392 w 4013218"/>
              <a:gd name="T1" fmla="*/ 3013419 h 3002654"/>
              <a:gd name="T2" fmla="*/ 24571 w 4013218"/>
              <a:gd name="T3" fmla="*/ 929525 h 3002654"/>
              <a:gd name="T4" fmla="*/ 3711435 w 4013218"/>
              <a:gd name="T5" fmla="*/ 0 h 3002654"/>
              <a:gd name="T6" fmla="*/ 4054047 w 4013218"/>
              <a:gd name="T7" fmla="*/ 3013419 h 3002654"/>
              <a:gd name="T8" fmla="*/ 1392 w 4013218"/>
              <a:gd name="T9" fmla="*/ 3013419 h 30026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013218"/>
              <a:gd name="T16" fmla="*/ 0 h 3002654"/>
              <a:gd name="T17" fmla="*/ 4013218 w 4013218"/>
              <a:gd name="T18" fmla="*/ 3002654 h 300265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013218" h="3002654">
                <a:moveTo>
                  <a:pt x="1379" y="3002654"/>
                </a:moveTo>
                <a:cubicBezTo>
                  <a:pt x="0" y="2857046"/>
                  <a:pt x="25705" y="1071811"/>
                  <a:pt x="24326" y="926203"/>
                </a:cubicBezTo>
                <a:lnTo>
                  <a:pt x="3674060" y="0"/>
                </a:lnTo>
                <a:lnTo>
                  <a:pt x="4013218" y="3002654"/>
                </a:lnTo>
                <a:lnTo>
                  <a:pt x="1379" y="3002654"/>
                </a:lnTo>
                <a:close/>
              </a:path>
            </a:pathLst>
          </a:custGeom>
          <a:solidFill>
            <a:srgbClr val="95B3D7"/>
          </a:solidFill>
          <a:ln w="9525">
            <a:solidFill>
              <a:srgbClr val="95B3D7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ru-RU"/>
          </a:p>
        </p:txBody>
      </p:sp>
      <p:sp>
        <p:nvSpPr>
          <p:cNvPr id="10248" name="Oval 9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 flipH="1">
            <a:off x="1735138" y="1739900"/>
            <a:ext cx="3940175" cy="3940175"/>
          </a:xfrm>
          <a:prstGeom prst="ellipse">
            <a:avLst/>
          </a:prstGeom>
          <a:solidFill>
            <a:srgbClr val="FBFBF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7740" tIns="48870" rIns="97740" bIns="48870" anchor="ctr"/>
          <a:lstStyle>
            <a:lvl1pPr defTabSz="977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77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77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77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77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 sz="1300">
              <a:solidFill>
                <a:srgbClr val="000000"/>
              </a:solidFill>
            </a:endParaRPr>
          </a:p>
        </p:txBody>
      </p:sp>
      <p:sp>
        <p:nvSpPr>
          <p:cNvPr id="10249" name="Rectangle 12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474663" y="1149350"/>
            <a:ext cx="24415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91440" bIns="91440">
            <a:spAutoFit/>
          </a:bodyPr>
          <a:lstStyle>
            <a:lvl1pPr defTabSz="8953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953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953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953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953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endParaRPr lang="ru-RU" altLang="ru-RU" sz="1200" b="1">
              <a:solidFill>
                <a:schemeClr val="bg1"/>
              </a:solidFill>
            </a:endParaRPr>
          </a:p>
        </p:txBody>
      </p:sp>
      <p:graphicFrame>
        <p:nvGraphicFramePr>
          <p:cNvPr id="10242" name="chart_pie_1perpage"/>
          <p:cNvGraphicFramePr>
            <a:graphicFrameLocks/>
          </p:cNvGraphicFramePr>
          <p:nvPr/>
        </p:nvGraphicFramePr>
        <p:xfrm>
          <a:off x="1662113" y="1641475"/>
          <a:ext cx="4129087" cy="4129088"/>
        </p:xfrm>
        <a:graphic>
          <a:graphicData uri="http://schemas.openxmlformats.org/presentationml/2006/ole">
            <p:oleObj spid="_x0000_s33794" name="Диаграмма" r:id="rId5" imgW="4127350" imgH="4133446" progId="">
              <p:embed/>
            </p:oleObj>
          </a:graphicData>
        </a:graphic>
      </p:graphicFrame>
      <p:sp>
        <p:nvSpPr>
          <p:cNvPr id="10250" name="TextBox 14"/>
          <p:cNvSpPr txBox="1">
            <a:spLocks noChangeArrowheads="1"/>
          </p:cNvSpPr>
          <p:nvPr/>
        </p:nvSpPr>
        <p:spPr bwMode="auto">
          <a:xfrm>
            <a:off x="5648325" y="2127250"/>
            <a:ext cx="1285875" cy="177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7699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9388" indent="263525" defTabSz="7699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7699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7699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7699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769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769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769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769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>
                <a:srgbClr val="345782"/>
              </a:buClr>
              <a:buSzPct val="100000"/>
            </a:pPr>
            <a:r>
              <a:rPr lang="ru-RU" altLang="ru-RU" sz="1100" b="1" dirty="0" err="1">
                <a:solidFill>
                  <a:srgbClr val="000000"/>
                </a:solidFill>
              </a:rPr>
              <a:t>Межведомствен-ное</a:t>
            </a:r>
            <a:r>
              <a:rPr lang="ru-RU" altLang="ru-RU" sz="1100" b="1" dirty="0">
                <a:solidFill>
                  <a:srgbClr val="000000"/>
                </a:solidFill>
              </a:rPr>
              <a:t> </a:t>
            </a:r>
            <a:r>
              <a:rPr lang="ru-RU" altLang="ru-RU" sz="1100" b="1" dirty="0" err="1">
                <a:solidFill>
                  <a:srgbClr val="000000"/>
                </a:solidFill>
              </a:rPr>
              <a:t>взаимодей-ствие</a:t>
            </a:r>
            <a:r>
              <a:rPr lang="ru-RU" altLang="ru-RU" sz="1100" b="1" dirty="0">
                <a:solidFill>
                  <a:srgbClr val="000000"/>
                </a:solidFill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</a:rPr>
              <a:t>ОГВ/ОМС, </a:t>
            </a:r>
            <a:r>
              <a:rPr lang="ru-RU" altLang="ru-RU" sz="1100" b="1" dirty="0">
                <a:solidFill>
                  <a:srgbClr val="000000"/>
                </a:solidFill>
              </a:rPr>
              <a:t>нотариусов, судов</a:t>
            </a:r>
            <a:endParaRPr lang="en-US" altLang="ru-RU" sz="1100" b="1" dirty="0">
              <a:solidFill>
                <a:srgbClr val="000000"/>
              </a:solidFill>
            </a:endParaRPr>
          </a:p>
          <a:p>
            <a:pPr lvl="1" eaLnBrk="1" hangingPunct="1">
              <a:buClr>
                <a:srgbClr val="345782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altLang="ru-RU" sz="1000" dirty="0">
                <a:solidFill>
                  <a:srgbClr val="000000"/>
                </a:solidFill>
              </a:rPr>
              <a:t>Доля ответов на запросы Росреестра, полученных в </a:t>
            </a:r>
            <a:r>
              <a:rPr lang="ru-RU" altLang="ru-RU" sz="1000" dirty="0" err="1">
                <a:solidFill>
                  <a:srgbClr val="000000"/>
                </a:solidFill>
              </a:rPr>
              <a:t>эл.виде</a:t>
            </a:r>
            <a:r>
              <a:rPr lang="ru-RU" altLang="ru-RU" sz="1000" dirty="0">
                <a:solidFill>
                  <a:srgbClr val="000000"/>
                </a:solidFill>
              </a:rPr>
              <a:t>  31.12.17-70%</a:t>
            </a:r>
          </a:p>
        </p:txBody>
      </p:sp>
      <p:sp>
        <p:nvSpPr>
          <p:cNvPr id="10251" name="TextBox 15"/>
          <p:cNvSpPr txBox="1">
            <a:spLocks noChangeArrowheads="1"/>
          </p:cNvSpPr>
          <p:nvPr/>
        </p:nvSpPr>
        <p:spPr bwMode="auto">
          <a:xfrm>
            <a:off x="4670425" y="5329238"/>
            <a:ext cx="2201863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7699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88925" indent="-174625" defTabSz="7699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7699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7699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7699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769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769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769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769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>
                <a:srgbClr val="345782"/>
              </a:buClr>
              <a:buSzPct val="100000"/>
            </a:pPr>
            <a:r>
              <a:rPr lang="ru-RU" altLang="ru-RU" sz="1100" b="1" dirty="0">
                <a:solidFill>
                  <a:srgbClr val="000000"/>
                </a:solidFill>
              </a:rPr>
              <a:t>Скорость регистрации права собственности</a:t>
            </a:r>
            <a:endParaRPr lang="en-US" altLang="ru-RU" sz="1100" b="1" dirty="0">
              <a:solidFill>
                <a:srgbClr val="000000"/>
              </a:solidFill>
            </a:endParaRPr>
          </a:p>
          <a:p>
            <a:pPr lvl="1" eaLnBrk="1" hangingPunct="1">
              <a:buClr>
                <a:srgbClr val="345782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altLang="ru-RU" sz="1000" dirty="0">
                <a:solidFill>
                  <a:srgbClr val="000000"/>
                </a:solidFill>
              </a:rPr>
              <a:t>Средний фактический срок регистрации права собственности МФЦ – 9, </a:t>
            </a:r>
            <a:r>
              <a:rPr lang="ru-RU" altLang="ru-RU" sz="1000" dirty="0" err="1">
                <a:solidFill>
                  <a:srgbClr val="000000"/>
                </a:solidFill>
              </a:rPr>
              <a:t>Росреестр</a:t>
            </a:r>
            <a:r>
              <a:rPr lang="ru-RU" altLang="ru-RU" sz="1000" dirty="0">
                <a:solidFill>
                  <a:srgbClr val="000000"/>
                </a:solidFill>
              </a:rPr>
              <a:t> -7, </a:t>
            </a:r>
          </a:p>
        </p:txBody>
      </p:sp>
      <p:sp>
        <p:nvSpPr>
          <p:cNvPr id="10252" name="TextBox 16"/>
          <p:cNvSpPr txBox="1">
            <a:spLocks noChangeArrowheads="1"/>
          </p:cNvSpPr>
          <p:nvPr/>
        </p:nvSpPr>
        <p:spPr bwMode="auto">
          <a:xfrm>
            <a:off x="684213" y="4941888"/>
            <a:ext cx="183197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7699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88925" indent="-174625" defTabSz="7699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7699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7699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7699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769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769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769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769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>
                <a:srgbClr val="345782"/>
              </a:buClr>
              <a:buSzPct val="100000"/>
            </a:pPr>
            <a:r>
              <a:rPr lang="ru-RU" altLang="ru-RU" sz="1100" b="1" dirty="0">
                <a:solidFill>
                  <a:srgbClr val="000000"/>
                </a:solidFill>
              </a:rPr>
              <a:t>Качество регистрационного процесса</a:t>
            </a:r>
          </a:p>
          <a:p>
            <a:pPr lvl="1" eaLnBrk="1" hangingPunct="1">
              <a:buClr>
                <a:srgbClr val="345782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altLang="ru-RU" sz="1000" dirty="0">
                <a:solidFill>
                  <a:srgbClr val="000000"/>
                </a:solidFill>
              </a:rPr>
              <a:t>Доля приостановок в общем количестве поданных заявлений -6,6%</a:t>
            </a:r>
          </a:p>
          <a:p>
            <a:pPr lvl="1" eaLnBrk="1" hangingPunct="1">
              <a:buClr>
                <a:srgbClr val="345782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altLang="ru-RU" sz="1000" dirty="0">
                <a:solidFill>
                  <a:srgbClr val="000000"/>
                </a:solidFill>
              </a:rPr>
              <a:t>Доля отказов в общем количестве заявлений-1,2 </a:t>
            </a:r>
          </a:p>
          <a:p>
            <a:pPr eaLnBrk="1" hangingPunct="1">
              <a:buClr>
                <a:srgbClr val="345782"/>
              </a:buClr>
              <a:buSzPct val="100000"/>
            </a:pPr>
            <a:endParaRPr lang="en-US" altLang="ru-RU" sz="1100" b="1" dirty="0">
              <a:solidFill>
                <a:srgbClr val="000000"/>
              </a:solidFill>
            </a:endParaRPr>
          </a:p>
        </p:txBody>
      </p:sp>
      <p:sp>
        <p:nvSpPr>
          <p:cNvPr id="10253" name="TextBox 17"/>
          <p:cNvSpPr txBox="1">
            <a:spLocks noChangeArrowheads="1"/>
          </p:cNvSpPr>
          <p:nvPr/>
        </p:nvSpPr>
        <p:spPr bwMode="auto">
          <a:xfrm>
            <a:off x="611188" y="2708275"/>
            <a:ext cx="121285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7699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88925" indent="-174625" defTabSz="7699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7699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7699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7699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769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769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769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769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>
                <a:srgbClr val="345782"/>
              </a:buClr>
              <a:buSzPct val="100000"/>
            </a:pPr>
            <a:r>
              <a:rPr lang="ru-RU" altLang="ru-RU" sz="1100" b="1" dirty="0">
                <a:solidFill>
                  <a:srgbClr val="000000"/>
                </a:solidFill>
              </a:rPr>
              <a:t>Уровень предоставления услуги через МФЦ</a:t>
            </a:r>
          </a:p>
          <a:p>
            <a:pPr lvl="1" eaLnBrk="1" hangingPunct="1">
              <a:buClr>
                <a:srgbClr val="345782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altLang="ru-RU" sz="1000" dirty="0">
                <a:solidFill>
                  <a:srgbClr val="000000"/>
                </a:solidFill>
              </a:rPr>
              <a:t>Доля заявлений о регистрации права от ЮЛ, поданных через МФЦ -70%</a:t>
            </a:r>
          </a:p>
        </p:txBody>
      </p:sp>
      <p:sp>
        <p:nvSpPr>
          <p:cNvPr id="10254" name="Oval invers 1"/>
          <p:cNvSpPr>
            <a:spLocks noChangeArrowheads="1"/>
          </p:cNvSpPr>
          <p:nvPr/>
        </p:nvSpPr>
        <p:spPr bwMode="gray">
          <a:xfrm>
            <a:off x="323850" y="2708275"/>
            <a:ext cx="215900" cy="215900"/>
          </a:xfrm>
          <a:prstGeom prst="ellipse">
            <a:avLst/>
          </a:prstGeom>
          <a:solidFill>
            <a:srgbClr val="FFFFFF"/>
          </a:solidFill>
          <a:ln w="15875" algn="ctr">
            <a:solidFill>
              <a:srgbClr val="345782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000" b="1">
                <a:solidFill>
                  <a:srgbClr val="345782"/>
                </a:solidFill>
              </a:rPr>
              <a:t>1</a:t>
            </a:r>
          </a:p>
        </p:txBody>
      </p:sp>
      <p:sp>
        <p:nvSpPr>
          <p:cNvPr id="10255" name="Oval invers 2"/>
          <p:cNvSpPr>
            <a:spLocks noChangeArrowheads="1"/>
          </p:cNvSpPr>
          <p:nvPr/>
        </p:nvSpPr>
        <p:spPr bwMode="gray">
          <a:xfrm>
            <a:off x="3348038" y="1125538"/>
            <a:ext cx="217487" cy="215900"/>
          </a:xfrm>
          <a:prstGeom prst="ellipse">
            <a:avLst/>
          </a:prstGeom>
          <a:solidFill>
            <a:srgbClr val="FFFFFF"/>
          </a:solidFill>
          <a:ln w="15875" algn="ctr">
            <a:solidFill>
              <a:srgbClr val="345782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000" b="1">
                <a:solidFill>
                  <a:srgbClr val="345782"/>
                </a:solidFill>
              </a:rPr>
              <a:t>2</a:t>
            </a:r>
          </a:p>
        </p:txBody>
      </p:sp>
      <p:sp>
        <p:nvSpPr>
          <p:cNvPr id="10256" name="Oval invers 3"/>
          <p:cNvSpPr>
            <a:spLocks noChangeArrowheads="1"/>
          </p:cNvSpPr>
          <p:nvPr/>
        </p:nvSpPr>
        <p:spPr bwMode="gray">
          <a:xfrm>
            <a:off x="5243513" y="2109788"/>
            <a:ext cx="215900" cy="215900"/>
          </a:xfrm>
          <a:prstGeom prst="ellipse">
            <a:avLst/>
          </a:prstGeom>
          <a:solidFill>
            <a:srgbClr val="FFFFFF"/>
          </a:solidFill>
          <a:ln w="15875" algn="ctr">
            <a:solidFill>
              <a:srgbClr val="345782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000" b="1">
                <a:solidFill>
                  <a:srgbClr val="345782"/>
                </a:solidFill>
              </a:rPr>
              <a:t>3</a:t>
            </a:r>
          </a:p>
        </p:txBody>
      </p:sp>
      <p:sp>
        <p:nvSpPr>
          <p:cNvPr id="10257" name="Oval invers 4"/>
          <p:cNvSpPr>
            <a:spLocks noChangeArrowheads="1"/>
          </p:cNvSpPr>
          <p:nvPr/>
        </p:nvSpPr>
        <p:spPr bwMode="gray">
          <a:xfrm>
            <a:off x="4454525" y="5503863"/>
            <a:ext cx="215900" cy="215900"/>
          </a:xfrm>
          <a:prstGeom prst="ellipse">
            <a:avLst/>
          </a:prstGeom>
          <a:solidFill>
            <a:srgbClr val="FFFFFF"/>
          </a:solidFill>
          <a:ln w="15875" algn="ctr">
            <a:solidFill>
              <a:srgbClr val="345782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000" b="1">
                <a:solidFill>
                  <a:srgbClr val="345782"/>
                </a:solidFill>
              </a:rPr>
              <a:t>4</a:t>
            </a:r>
          </a:p>
        </p:txBody>
      </p:sp>
      <p:sp>
        <p:nvSpPr>
          <p:cNvPr id="10258" name="Oval invers 5"/>
          <p:cNvSpPr>
            <a:spLocks noChangeArrowheads="1"/>
          </p:cNvSpPr>
          <p:nvPr/>
        </p:nvSpPr>
        <p:spPr bwMode="gray">
          <a:xfrm>
            <a:off x="468313" y="4941888"/>
            <a:ext cx="215900" cy="215900"/>
          </a:xfrm>
          <a:prstGeom prst="ellipse">
            <a:avLst/>
          </a:prstGeom>
          <a:solidFill>
            <a:srgbClr val="FFFFFF"/>
          </a:solidFill>
          <a:ln w="15875" algn="ctr">
            <a:solidFill>
              <a:srgbClr val="345782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000" b="1">
                <a:solidFill>
                  <a:srgbClr val="345782"/>
                </a:solidFill>
              </a:rPr>
              <a:t>5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088188" y="1198563"/>
            <a:ext cx="1871662" cy="44012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400" b="1" dirty="0" smtClean="0">
                <a:solidFill>
                  <a:srgbClr val="006FB4"/>
                </a:solidFill>
                <a:latin typeface="+mn-lt"/>
              </a:rPr>
              <a:t>Показатели на 01.07.2017г.</a:t>
            </a:r>
            <a:endParaRPr lang="ru-RU" sz="1400" b="1" dirty="0">
              <a:solidFill>
                <a:srgbClr val="006FB4"/>
              </a:solidFill>
              <a:latin typeface="+mn-lt"/>
            </a:endParaRPr>
          </a:p>
          <a:p>
            <a:pPr>
              <a:defRPr/>
            </a:pPr>
            <a:r>
              <a:rPr lang="ru-RU" sz="1400" dirty="0">
                <a:solidFill>
                  <a:srgbClr val="006FB4"/>
                </a:solidFill>
                <a:latin typeface="+mn-lt"/>
              </a:rPr>
              <a:t>1.Уровень услуги через МФЦ – </a:t>
            </a:r>
            <a:r>
              <a:rPr lang="ru-RU" sz="1400" dirty="0" smtClean="0">
                <a:solidFill>
                  <a:srgbClr val="006FB4"/>
                </a:solidFill>
                <a:latin typeface="+mn-lt"/>
              </a:rPr>
              <a:t>91,98%</a:t>
            </a:r>
            <a:endParaRPr lang="ru-RU" sz="1400" dirty="0">
              <a:solidFill>
                <a:srgbClr val="006FB4"/>
              </a:solidFill>
              <a:latin typeface="+mn-lt"/>
            </a:endParaRPr>
          </a:p>
          <a:p>
            <a:pPr>
              <a:defRPr/>
            </a:pPr>
            <a:r>
              <a:rPr lang="ru-RU" sz="1400" dirty="0">
                <a:latin typeface="+mn-lt"/>
              </a:rPr>
              <a:t>2.Доступность подачи </a:t>
            </a:r>
            <a:r>
              <a:rPr lang="ru-RU" sz="1400" dirty="0" smtClean="0">
                <a:latin typeface="+mn-lt"/>
              </a:rPr>
              <a:t>МФЦ-4,3 </a:t>
            </a:r>
            <a:r>
              <a:rPr lang="ru-RU" sz="1400" dirty="0">
                <a:latin typeface="+mn-lt"/>
              </a:rPr>
              <a:t>пакета</a:t>
            </a:r>
          </a:p>
          <a:p>
            <a:pPr>
              <a:defRPr/>
            </a:pPr>
            <a:r>
              <a:rPr lang="ru-RU" sz="1400" dirty="0" smtClean="0">
                <a:latin typeface="+mn-lt"/>
              </a:rPr>
              <a:t>ФКП-3,1 </a:t>
            </a:r>
            <a:r>
              <a:rPr lang="ru-RU" sz="1400" dirty="0">
                <a:latin typeface="+mn-lt"/>
              </a:rPr>
              <a:t>пакета</a:t>
            </a:r>
          </a:p>
          <a:p>
            <a:pPr>
              <a:defRPr/>
            </a:pPr>
            <a:r>
              <a:rPr lang="ru-RU" sz="1400" dirty="0">
                <a:solidFill>
                  <a:srgbClr val="006FB4"/>
                </a:solidFill>
                <a:latin typeface="+mn-lt"/>
              </a:rPr>
              <a:t>3.Доля ответов на запросы – </a:t>
            </a:r>
            <a:r>
              <a:rPr lang="ru-RU" sz="1400" dirty="0" smtClean="0">
                <a:solidFill>
                  <a:srgbClr val="006FB4"/>
                </a:solidFill>
                <a:latin typeface="+mn-lt"/>
              </a:rPr>
              <a:t>92,9%</a:t>
            </a:r>
            <a:endParaRPr lang="ru-RU" sz="1400" dirty="0">
              <a:solidFill>
                <a:srgbClr val="006FB4"/>
              </a:solidFill>
              <a:latin typeface="+mn-lt"/>
            </a:endParaRPr>
          </a:p>
          <a:p>
            <a:pPr>
              <a:defRPr/>
            </a:pPr>
            <a:r>
              <a:rPr lang="ru-RU" sz="1400" dirty="0">
                <a:latin typeface="+mn-lt"/>
              </a:rPr>
              <a:t>4.Скорость регистрации права при подаче документов </a:t>
            </a:r>
          </a:p>
          <a:p>
            <a:pPr>
              <a:defRPr/>
            </a:pPr>
            <a:r>
              <a:rPr lang="ru-RU" sz="1400" dirty="0">
                <a:latin typeface="+mn-lt"/>
              </a:rPr>
              <a:t>МФЦ – 6 дней</a:t>
            </a:r>
          </a:p>
          <a:p>
            <a:pPr>
              <a:defRPr/>
            </a:pPr>
            <a:r>
              <a:rPr lang="ru-RU" sz="1400" dirty="0">
                <a:latin typeface="+mn-lt"/>
              </a:rPr>
              <a:t>ФКП – 4 дня </a:t>
            </a:r>
          </a:p>
          <a:p>
            <a:pPr>
              <a:defRPr/>
            </a:pPr>
            <a:r>
              <a:rPr lang="ru-RU" sz="1400" dirty="0">
                <a:solidFill>
                  <a:srgbClr val="006FB4"/>
                </a:solidFill>
                <a:latin typeface="+mn-lt"/>
              </a:rPr>
              <a:t>5. Качество </a:t>
            </a:r>
            <a:r>
              <a:rPr lang="ru-RU" sz="1400" dirty="0" smtClean="0">
                <a:solidFill>
                  <a:srgbClr val="006FB4"/>
                </a:solidFill>
                <a:latin typeface="+mn-lt"/>
              </a:rPr>
              <a:t>регистрационного процесса</a:t>
            </a:r>
            <a:r>
              <a:rPr lang="ru-RU" sz="1400" dirty="0">
                <a:solidFill>
                  <a:srgbClr val="006FB4"/>
                </a:solidFill>
                <a:latin typeface="+mn-lt"/>
              </a:rPr>
              <a:t>:</a:t>
            </a:r>
          </a:p>
          <a:p>
            <a:pPr>
              <a:defRPr/>
            </a:pPr>
            <a:r>
              <a:rPr lang="ru-RU" sz="1400" dirty="0">
                <a:solidFill>
                  <a:srgbClr val="006FB4"/>
                </a:solidFill>
                <a:latin typeface="+mn-lt"/>
              </a:rPr>
              <a:t>Приостановки- </a:t>
            </a:r>
            <a:r>
              <a:rPr lang="ru-RU" sz="1400" dirty="0" smtClean="0">
                <a:solidFill>
                  <a:srgbClr val="006FB4"/>
                </a:solidFill>
                <a:latin typeface="+mn-lt"/>
              </a:rPr>
              <a:t>2,97</a:t>
            </a:r>
            <a:r>
              <a:rPr lang="ru-RU" sz="1400" dirty="0" smtClean="0">
                <a:solidFill>
                  <a:srgbClr val="006FB4"/>
                </a:solidFill>
                <a:latin typeface="+mn-lt"/>
              </a:rPr>
              <a:t>%</a:t>
            </a:r>
            <a:endParaRPr lang="ru-RU" sz="1400" dirty="0">
              <a:solidFill>
                <a:srgbClr val="006FB4"/>
              </a:solidFill>
              <a:latin typeface="+mn-lt"/>
            </a:endParaRPr>
          </a:p>
          <a:p>
            <a:pPr>
              <a:defRPr/>
            </a:pPr>
            <a:r>
              <a:rPr lang="ru-RU" sz="1400" dirty="0">
                <a:solidFill>
                  <a:srgbClr val="006FB4"/>
                </a:solidFill>
                <a:latin typeface="+mn-lt"/>
              </a:rPr>
              <a:t>Отказы -</a:t>
            </a:r>
            <a:r>
              <a:rPr lang="ru-RU" sz="1400" dirty="0" smtClean="0">
                <a:solidFill>
                  <a:srgbClr val="006FB4"/>
                </a:solidFill>
                <a:latin typeface="+mn-lt"/>
              </a:rPr>
              <a:t>0,36%</a:t>
            </a:r>
            <a:endParaRPr lang="ru-RU" sz="1400" dirty="0">
              <a:solidFill>
                <a:srgbClr val="006FB4"/>
              </a:solidFill>
              <a:latin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8313" y="981075"/>
            <a:ext cx="2374900" cy="1292225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>
              <a:defRPr/>
            </a:pPr>
            <a:endParaRPr lang="ru-RU" sz="1200" dirty="0">
              <a:latin typeface="+mn-lt"/>
            </a:endParaRPr>
          </a:p>
          <a:p>
            <a:pPr>
              <a:defRPr/>
            </a:pPr>
            <a:r>
              <a:rPr lang="ru-RU" sz="1200" dirty="0">
                <a:latin typeface="+mn-lt"/>
              </a:rPr>
              <a:t>Установленные на 31.12.2017г. и фактические показатели на </a:t>
            </a:r>
            <a:r>
              <a:rPr lang="ru-RU" sz="1200" dirty="0" smtClean="0">
                <a:latin typeface="+mn-lt"/>
              </a:rPr>
              <a:t>01.07.2017</a:t>
            </a:r>
            <a:endParaRPr lang="ru-RU" sz="1200" dirty="0">
              <a:latin typeface="+mn-lt"/>
            </a:endParaRPr>
          </a:p>
          <a:p>
            <a:pPr>
              <a:defRPr/>
            </a:pPr>
            <a:r>
              <a:rPr lang="ru-RU" sz="1200" dirty="0">
                <a:latin typeface="+mn-lt"/>
              </a:rPr>
              <a:t>Показатели на 2015 год</a:t>
            </a:r>
            <a:endParaRPr lang="ru-RU" dirty="0">
              <a:latin typeface="+mn-lt"/>
            </a:endParaRPr>
          </a:p>
          <a:p>
            <a:pPr>
              <a:defRPr/>
            </a:pPr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179388" y="1773238"/>
            <a:ext cx="288925" cy="142875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179388" y="1341438"/>
            <a:ext cx="288925" cy="142875"/>
          </a:xfrm>
          <a:prstGeom prst="rect">
            <a:avLst/>
          </a:prstGeom>
          <a:solidFill>
            <a:srgbClr val="70B22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4860032" y="980728"/>
            <a:ext cx="4032448" cy="2088232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0"/>
            <a:ext cx="7308304" cy="90872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1.1. Уровень предоставления услуги через МФЦ ( доля заявлений о регистрации прав, поданных через МФЦ) 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32040" y="980728"/>
            <a:ext cx="39604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</a:rPr>
              <a:t>Количество офисов  МФЦ на территории Новгородской области-  </a:t>
            </a:r>
            <a:r>
              <a:rPr lang="ru-RU" sz="2400" b="1" dirty="0" smtClean="0">
                <a:solidFill>
                  <a:schemeClr val="bg1"/>
                </a:solidFill>
              </a:rPr>
              <a:t>24 </a:t>
            </a:r>
          </a:p>
          <a:p>
            <a:endParaRPr lang="ru-RU" sz="1600" dirty="0">
              <a:solidFill>
                <a:schemeClr val="bg1"/>
              </a:solidFill>
            </a:endParaRPr>
          </a:p>
          <a:p>
            <a:r>
              <a:rPr lang="ru-RU" sz="1600" dirty="0" smtClean="0">
                <a:solidFill>
                  <a:schemeClr val="bg1"/>
                </a:solidFill>
              </a:rPr>
              <a:t>Территориально – обособленные структурные подразделения МФЦ - </a:t>
            </a:r>
            <a:r>
              <a:rPr lang="ru-RU" sz="2400" b="1" dirty="0" smtClean="0">
                <a:solidFill>
                  <a:schemeClr val="bg1"/>
                </a:solidFill>
              </a:rPr>
              <a:t>63</a:t>
            </a:r>
            <a:endParaRPr lang="ru-RU" sz="2400" b="1" dirty="0">
              <a:solidFill>
                <a:schemeClr val="bg1"/>
              </a:solidFill>
            </a:endParaRPr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179512" y="3356992"/>
          <a:ext cx="8280920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8" name="Рисунок 7" descr="мфц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052736"/>
            <a:ext cx="3867150" cy="2276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843808" y="6165304"/>
            <a:ext cx="2304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Целевая</a:t>
            </a:r>
            <a:r>
              <a:rPr lang="ru-RU" sz="2000" dirty="0" smtClean="0"/>
              <a:t> </a:t>
            </a:r>
            <a:r>
              <a:rPr lang="ru-RU" sz="1400" dirty="0" smtClean="0"/>
              <a:t>модель</a:t>
            </a:r>
            <a:r>
              <a:rPr lang="ru-RU" sz="2000" dirty="0" smtClean="0"/>
              <a:t> </a:t>
            </a:r>
            <a:endParaRPr lang="ru-RU" sz="2000" dirty="0"/>
          </a:p>
        </p:txBody>
      </p:sp>
      <p:sp>
        <p:nvSpPr>
          <p:cNvPr id="16" name="Левая фигурная скобка 15"/>
          <p:cNvSpPr/>
          <p:nvPr/>
        </p:nvSpPr>
        <p:spPr>
          <a:xfrm>
            <a:off x="3491880" y="4365104"/>
            <a:ext cx="576064" cy="3384376"/>
          </a:xfrm>
          <a:prstGeom prst="leftBrace">
            <a:avLst/>
          </a:prstGeom>
          <a:scene3d>
            <a:camera prst="orthographicFront">
              <a:rot lat="0" lon="0" rev="54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93044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МФЦ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92696"/>
            <a:ext cx="4547287" cy="34563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0"/>
            <a:ext cx="7308304" cy="69269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1.2. Доступность подачи заявлений 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="" xmlns:p14="http://schemas.microsoft.com/office/powerpoint/2010/main" val="2157145244"/>
              </p:ext>
            </p:extLst>
          </p:nvPr>
        </p:nvGraphicFramePr>
        <p:xfrm>
          <a:off x="251520" y="3524277"/>
          <a:ext cx="3635895" cy="21011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1965"/>
                <a:gridCol w="1211965"/>
                <a:gridCol w="1211965"/>
              </a:tblGrid>
              <a:tr h="391228">
                <a:tc gridSpan="3"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НАГРУЗКА</a:t>
                      </a:r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978376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Дорожная</a:t>
                      </a:r>
                      <a:r>
                        <a:rPr lang="ru-RU" sz="1400" baseline="0" dirty="0" smtClean="0"/>
                        <a:t> карта </a:t>
                      </a:r>
                    </a:p>
                    <a:p>
                      <a:r>
                        <a:rPr lang="ru-RU" sz="1400" dirty="0" smtClean="0"/>
                        <a:t>31.12.2017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ФКП  </a:t>
                      </a:r>
                    </a:p>
                    <a:p>
                      <a:endParaRPr lang="ru-RU" sz="1400" dirty="0" smtClean="0"/>
                    </a:p>
                    <a:p>
                      <a:r>
                        <a:rPr lang="ru-RU" sz="1400" dirty="0" smtClean="0"/>
                        <a:t> 01.07.2017г.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aseline="0" dirty="0" smtClean="0"/>
                        <a:t> МФЦ </a:t>
                      </a:r>
                    </a:p>
                    <a:p>
                      <a:endParaRPr lang="ru-RU" sz="1400" baseline="0" dirty="0" smtClean="0"/>
                    </a:p>
                    <a:p>
                      <a:r>
                        <a:rPr lang="ru-RU" sz="1400" baseline="0" dirty="0" smtClean="0"/>
                        <a:t>01.07.2017 </a:t>
                      </a:r>
                      <a:endParaRPr lang="ru-RU" sz="1400" dirty="0" smtClean="0"/>
                    </a:p>
                    <a:p>
                      <a:endParaRPr lang="ru-RU" sz="1400" dirty="0"/>
                    </a:p>
                  </a:txBody>
                  <a:tcPr/>
                </a:tc>
              </a:tr>
              <a:tr h="53876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/>
                        <a:t>Не более</a:t>
                      </a:r>
                      <a:r>
                        <a:rPr lang="ru-RU" sz="1400" b="0" baseline="0" dirty="0" smtClean="0"/>
                        <a:t> 19 пакетов</a:t>
                      </a:r>
                      <a:endParaRPr lang="ru-RU" sz="1400" b="0" dirty="0" smtClean="0"/>
                    </a:p>
                    <a:p>
                      <a:pPr algn="ctr"/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/>
                        <a:t>3,1 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/>
                        <a:t>4,3</a:t>
                      </a:r>
                      <a:endParaRPr lang="ru-RU" sz="1400" b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228184" y="6492875"/>
            <a:ext cx="2133600" cy="365125"/>
          </a:xfrm>
        </p:spPr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764704"/>
            <a:ext cx="2232248" cy="1165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17619973"/>
              </p:ext>
            </p:extLst>
          </p:nvPr>
        </p:nvGraphicFramePr>
        <p:xfrm>
          <a:off x="4139952" y="1916832"/>
          <a:ext cx="4706978" cy="3826242"/>
        </p:xfrm>
        <a:graphic>
          <a:graphicData uri="http://schemas.openxmlformats.org/drawingml/2006/table">
            <a:tbl>
              <a:tblPr/>
              <a:tblGrid>
                <a:gridCol w="3986799"/>
                <a:gridCol w="720179"/>
              </a:tblGrid>
              <a:tr h="720081"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b="1" dirty="0"/>
                        <a:t>Управление Федеральной службы государственной регистрации, кадастра и картографии по Новгородской области </a:t>
                      </a:r>
                      <a:endParaRPr lang="ru-RU" sz="1600" b="1" dirty="0" smtClean="0"/>
                    </a:p>
                    <a:p>
                      <a:pPr algn="ctr"/>
                      <a:endParaRPr lang="ru-RU" sz="1600" b="1" dirty="0"/>
                    </a:p>
                  </a:txBody>
                  <a:tcPr marL="74196" marR="74196" marT="37098" marB="37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4907">
                <a:tc>
                  <a:txBody>
                    <a:bodyPr/>
                    <a:lstStyle/>
                    <a:p>
                      <a:r>
                        <a:rPr lang="ru-RU" sz="1400" dirty="0"/>
                        <a:t>Доступность информации о порядке предоставления государственной услуги</a:t>
                      </a:r>
                    </a:p>
                  </a:txBody>
                  <a:tcPr marL="74196" marR="74196" marT="37098" marB="37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/>
                        <a:t>5.0 </a:t>
                      </a:r>
                    </a:p>
                  </a:txBody>
                  <a:tcPr marL="74196" marR="74196" marT="37098" marB="37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54907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Время </a:t>
                      </a:r>
                      <a:r>
                        <a:rPr lang="ru-RU" sz="1400" dirty="0"/>
                        <a:t>предоставления государственной услуги</a:t>
                      </a:r>
                    </a:p>
                  </a:txBody>
                  <a:tcPr marL="74196" marR="74196" marT="37098" marB="37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/>
                        <a:t>5.0 </a:t>
                      </a:r>
                    </a:p>
                  </a:txBody>
                  <a:tcPr marL="74196" marR="74196" marT="37098" marB="37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54907">
                <a:tc>
                  <a:txBody>
                    <a:bodyPr/>
                    <a:lstStyle/>
                    <a:p>
                      <a:r>
                        <a:rPr lang="ru-RU" sz="1400" dirty="0"/>
                        <a:t>Время ожидания в очереди при получении государственной услуги</a:t>
                      </a:r>
                    </a:p>
                  </a:txBody>
                  <a:tcPr marL="74196" marR="74196" marT="37098" marB="37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/>
                        <a:t>4.9 </a:t>
                      </a:r>
                    </a:p>
                  </a:txBody>
                  <a:tcPr marL="74196" marR="74196" marT="37098" marB="37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20385">
                <a:tc>
                  <a:txBody>
                    <a:bodyPr/>
                    <a:lstStyle/>
                    <a:p>
                      <a:r>
                        <a:rPr lang="ru-RU" sz="1400"/>
                        <a:t>Вежливость и компетентность сотрудника, взаимодействующего с заявителем при предоставлении государственной услуги</a:t>
                      </a:r>
                    </a:p>
                  </a:txBody>
                  <a:tcPr marL="74196" marR="74196" marT="37098" marB="37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/>
                        <a:t>5.0 </a:t>
                      </a:r>
                    </a:p>
                  </a:txBody>
                  <a:tcPr marL="74196" marR="74196" marT="37098" marB="37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99562">
                <a:tc>
                  <a:txBody>
                    <a:bodyPr/>
                    <a:lstStyle/>
                    <a:p>
                      <a:r>
                        <a:rPr lang="ru-RU" sz="1400" dirty="0"/>
                        <a:t>Комфортность условий в помещении, в котором предоставлена государственная услуга</a:t>
                      </a:r>
                    </a:p>
                  </a:txBody>
                  <a:tcPr marL="74196" marR="74196" marT="37098" marB="37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/>
                        <a:t>4.85 </a:t>
                      </a:r>
                    </a:p>
                  </a:txBody>
                  <a:tcPr marL="74196" marR="74196" marT="37098" marB="37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172712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544834"/>
            <a:ext cx="2452796" cy="131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0"/>
            <a:ext cx="7308304" cy="764704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0070C0"/>
                </a:solidFill>
              </a:rPr>
              <a:t>2.1. Межведомственное информационное взаимодействие 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1222712"/>
            <a:ext cx="3096344" cy="4691063"/>
          </a:xfrm>
        </p:spPr>
        <p:txBody>
          <a:bodyPr/>
          <a:lstStyle/>
          <a:p>
            <a:pPr algn="ctr"/>
            <a:r>
              <a:rPr lang="ru-RU" b="1" dirty="0" smtClean="0"/>
              <a:t>Меры для достижения показателя </a:t>
            </a:r>
          </a:p>
          <a:p>
            <a:pPr algn="ctr"/>
            <a:endParaRPr lang="ru-RU" dirty="0"/>
          </a:p>
          <a:p>
            <a:pPr marL="342900" indent="-342900">
              <a:buFont typeface="Wingdings" pitchFamily="2" charset="2"/>
              <a:buChar char="q"/>
            </a:pPr>
            <a:r>
              <a:rPr lang="ru-RU" dirty="0" smtClean="0"/>
              <a:t>Ежедневный контроль, отслеживание запросов в ручном режиме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ru-RU" dirty="0" smtClean="0"/>
              <a:t>Выявление причин отсутствия ответов</a:t>
            </a:r>
            <a:endParaRPr lang="ru-RU" i="1" dirty="0" smtClean="0"/>
          </a:p>
          <a:p>
            <a:pPr marL="358775" indent="-358775">
              <a:buFont typeface="Wingdings" pitchFamily="2" charset="2"/>
              <a:buChar char="q"/>
            </a:pPr>
            <a:r>
              <a:rPr lang="ru-RU" dirty="0" smtClean="0"/>
              <a:t> Утвержден перечень                    сотрудников, ответственных за взаимодействие </a:t>
            </a:r>
          </a:p>
          <a:p>
            <a:pPr marL="358775" indent="-358775">
              <a:buFont typeface="Wingdings" pitchFamily="2" charset="2"/>
              <a:buChar char="q"/>
            </a:pPr>
            <a:r>
              <a:rPr lang="ru-RU" dirty="0" smtClean="0"/>
              <a:t> Ежемесячное </a:t>
            </a:r>
            <a:r>
              <a:rPr lang="ru-RU" smtClean="0"/>
              <a:t>информирование Правительства </a:t>
            </a:r>
            <a:r>
              <a:rPr lang="ru-RU" dirty="0" smtClean="0"/>
              <a:t>области и глав муниципальных образований  о результатах работы </a:t>
            </a:r>
          </a:p>
          <a:p>
            <a:pPr marL="358775" indent="-358775">
              <a:buFont typeface="Wingdings" pitchFamily="2" charset="2"/>
              <a:buChar char="q"/>
            </a:pPr>
            <a:r>
              <a:rPr lang="ru-RU" dirty="0" smtClean="0"/>
              <a:t> Вовлечение сотрудников Управления в достижение целевого показателя 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764704"/>
            <a:ext cx="3835105" cy="1476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0" name="Диаграмма 9"/>
          <p:cNvGraphicFramePr/>
          <p:nvPr/>
        </p:nvGraphicFramePr>
        <p:xfrm>
          <a:off x="3275856" y="2276872"/>
          <a:ext cx="5616624" cy="3384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9" name="Рисунок 8" descr="красная галочка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5536" y="1700808"/>
            <a:ext cx="299519" cy="284159"/>
          </a:xfrm>
          <a:prstGeom prst="rect">
            <a:avLst/>
          </a:prstGeom>
        </p:spPr>
      </p:pic>
      <p:pic>
        <p:nvPicPr>
          <p:cNvPr id="14" name="Рисунок 13" descr="красная галочка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5536" y="2348880"/>
            <a:ext cx="299519" cy="284159"/>
          </a:xfrm>
          <a:prstGeom prst="rect">
            <a:avLst/>
          </a:prstGeom>
        </p:spPr>
      </p:pic>
      <p:pic>
        <p:nvPicPr>
          <p:cNvPr id="16" name="Рисунок 15" descr="красная галочка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5536" y="2852936"/>
            <a:ext cx="299519" cy="284159"/>
          </a:xfrm>
          <a:prstGeom prst="rect">
            <a:avLst/>
          </a:prstGeom>
        </p:spPr>
      </p:pic>
      <p:pic>
        <p:nvPicPr>
          <p:cNvPr id="17" name="Рисунок 16" descr="красная галочка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5536" y="3501008"/>
            <a:ext cx="299519" cy="284159"/>
          </a:xfrm>
          <a:prstGeom prst="rect">
            <a:avLst/>
          </a:prstGeom>
        </p:spPr>
      </p:pic>
      <p:pic>
        <p:nvPicPr>
          <p:cNvPr id="18" name="Рисунок 17" descr="красная галочка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5536" y="4437112"/>
            <a:ext cx="288032" cy="273261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716016" y="5589240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Целевая</a:t>
            </a:r>
            <a:r>
              <a:rPr lang="ru-RU" dirty="0" smtClean="0"/>
              <a:t> </a:t>
            </a:r>
            <a:r>
              <a:rPr lang="ru-RU" sz="1400" dirty="0" smtClean="0"/>
              <a:t>модель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5" name="Левая фигурная скобка 14"/>
          <p:cNvSpPr/>
          <p:nvPr/>
        </p:nvSpPr>
        <p:spPr>
          <a:xfrm>
            <a:off x="5508104" y="4149080"/>
            <a:ext cx="432048" cy="2448272"/>
          </a:xfrm>
          <a:prstGeom prst="leftBrace">
            <a:avLst/>
          </a:prstGeom>
          <a:scene3d>
            <a:camera prst="orthographicFront">
              <a:rot lat="0" lon="0" rev="54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85324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804248" y="4509120"/>
            <a:ext cx="2339752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0"/>
            <a:ext cx="7236296" cy="54868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0070C0"/>
                </a:solidFill>
              </a:rPr>
              <a:t>2.2. Сроки  регистрации прав собственности </a:t>
            </a:r>
            <a:endParaRPr lang="ru-RU" sz="2400" dirty="0">
              <a:solidFill>
                <a:srgbClr val="0070C0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048745781"/>
              </p:ext>
            </p:extLst>
          </p:nvPr>
        </p:nvGraphicFramePr>
        <p:xfrm>
          <a:off x="3419872" y="908720"/>
          <a:ext cx="5400600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7505" y="1052736"/>
            <a:ext cx="2736303" cy="5688632"/>
          </a:xfrm>
        </p:spPr>
        <p:txBody>
          <a:bodyPr>
            <a:normAutofit fontScale="92500" lnSpcReduction="20000"/>
          </a:bodyPr>
          <a:lstStyle/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Популяризация электронных сервисов . Ассоциация «Союз муниципальных образований»   </a:t>
            </a:r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Проведение семинара для органов местного самоуправления на базе КЦ «Диалог»  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Рисунок 10" descr="DSC_002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3573016"/>
            <a:ext cx="2882882" cy="2232247"/>
          </a:xfrm>
          <a:prstGeom prst="rect">
            <a:avLst/>
          </a:prstGeom>
        </p:spPr>
      </p:pic>
      <p:pic>
        <p:nvPicPr>
          <p:cNvPr id="8" name="Рисунок 7" descr="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836712"/>
            <a:ext cx="2875894" cy="191965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572000" y="5445224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Факт 2017 Новгородская область </a:t>
            </a:r>
            <a:endParaRPr lang="ru-RU" sz="1400" dirty="0"/>
          </a:p>
        </p:txBody>
      </p:sp>
      <p:sp>
        <p:nvSpPr>
          <p:cNvPr id="12" name="Правая фигурная скобка 11"/>
          <p:cNvSpPr/>
          <p:nvPr/>
        </p:nvSpPr>
        <p:spPr>
          <a:xfrm>
            <a:off x="5292080" y="4221088"/>
            <a:ext cx="360040" cy="1800200"/>
          </a:xfrm>
          <a:prstGeom prst="rightBrace">
            <a:avLst/>
          </a:prstGeom>
          <a:scene3d>
            <a:camera prst="orthographicFront">
              <a:rot lat="0" lon="0" rev="162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7179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6804248" y="4725144"/>
            <a:ext cx="2339752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0"/>
            <a:ext cx="7128792" cy="692696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0070C0"/>
                </a:solidFill>
              </a:rPr>
              <a:t>2.3. Качество регистрационного процесса 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1196752"/>
            <a:ext cx="37799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Мероприятия по  снижению  количества приостановлений и отказов </a:t>
            </a:r>
          </a:p>
          <a:p>
            <a:pPr algn="ctr"/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0" y="1340768"/>
            <a:ext cx="3995936" cy="5277049"/>
          </a:xfrm>
        </p:spPr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lvl="0">
              <a:buFont typeface="Wingdings" pitchFamily="2" charset="2"/>
              <a:buChar char="q"/>
            </a:pPr>
            <a:r>
              <a:rPr lang="ru-RU" sz="1700" dirty="0" smtClean="0"/>
              <a:t>Проведение учебно-методических семинаров с представителями бизнес – сообщества </a:t>
            </a:r>
          </a:p>
          <a:p>
            <a:pPr lvl="0">
              <a:buFont typeface="Wingdings" pitchFamily="2" charset="2"/>
              <a:buChar char="q"/>
            </a:pPr>
            <a:r>
              <a:rPr lang="ru-RU" sz="1700" dirty="0" smtClean="0"/>
              <a:t>Централизованное обучение специалистов МФЦ путем проведения </a:t>
            </a:r>
            <a:r>
              <a:rPr lang="ru-RU" sz="1700" dirty="0" err="1" smtClean="0"/>
              <a:t>вебинаров</a:t>
            </a:r>
            <a:endParaRPr lang="ru-RU" sz="1700" dirty="0" smtClean="0"/>
          </a:p>
          <a:p>
            <a:pPr lvl="0">
              <a:buFont typeface="Wingdings" pitchFamily="2" charset="2"/>
              <a:buChar char="q"/>
            </a:pPr>
            <a:r>
              <a:rPr lang="ru-RU" sz="1700" dirty="0" smtClean="0"/>
              <a:t>Проведение обучения на местах специалистами территориальных подразделений Управления </a:t>
            </a:r>
          </a:p>
          <a:p>
            <a:pPr lvl="0">
              <a:buFont typeface="Wingdings" pitchFamily="2" charset="2"/>
              <a:buChar char="q"/>
            </a:pPr>
            <a:r>
              <a:rPr lang="ru-RU" sz="1700" dirty="0" smtClean="0"/>
              <a:t>Анализ ошибок, допускаемых специалистами на приеме документов</a:t>
            </a:r>
          </a:p>
          <a:p>
            <a:pPr lvl="0">
              <a:buFont typeface="Wingdings" pitchFamily="2" charset="2"/>
              <a:buChar char="q"/>
            </a:pPr>
            <a:r>
              <a:rPr lang="ru-RU" sz="1700" dirty="0" smtClean="0"/>
              <a:t>Информирование и подготовка  разъясняющих материалов по  изменениям законодательства </a:t>
            </a:r>
          </a:p>
          <a:p>
            <a:pPr lvl="0">
              <a:buFont typeface="Wingdings" pitchFamily="2" charset="2"/>
              <a:buChar char="q"/>
            </a:pPr>
            <a:r>
              <a:rPr lang="ru-RU" sz="1700" dirty="0" smtClean="0"/>
              <a:t>Проведение обязательной стажировки вновь принятых сотрудников МФЦ</a:t>
            </a:r>
          </a:p>
          <a:p>
            <a:endParaRPr lang="ru-RU" dirty="0"/>
          </a:p>
        </p:txBody>
      </p:sp>
      <p:pic>
        <p:nvPicPr>
          <p:cNvPr id="7" name="Рисунок 6" descr="красная галочка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276872"/>
            <a:ext cx="299519" cy="284159"/>
          </a:xfrm>
          <a:prstGeom prst="rect">
            <a:avLst/>
          </a:prstGeom>
        </p:spPr>
      </p:pic>
      <p:pic>
        <p:nvPicPr>
          <p:cNvPr id="11" name="Рисунок 10" descr="красная галочка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996952"/>
            <a:ext cx="299519" cy="284159"/>
          </a:xfrm>
          <a:prstGeom prst="rect">
            <a:avLst/>
          </a:prstGeom>
        </p:spPr>
      </p:pic>
      <p:pic>
        <p:nvPicPr>
          <p:cNvPr id="12" name="Рисунок 11" descr="красная галочка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717032"/>
            <a:ext cx="299519" cy="284159"/>
          </a:xfrm>
          <a:prstGeom prst="rect">
            <a:avLst/>
          </a:prstGeom>
        </p:spPr>
      </p:pic>
      <p:pic>
        <p:nvPicPr>
          <p:cNvPr id="13" name="Рисунок 12" descr="красная галочка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365104"/>
            <a:ext cx="299519" cy="284159"/>
          </a:xfrm>
          <a:prstGeom prst="rect">
            <a:avLst/>
          </a:prstGeom>
        </p:spPr>
      </p:pic>
      <p:pic>
        <p:nvPicPr>
          <p:cNvPr id="14" name="Рисунок 13" descr="красная галочка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589240"/>
            <a:ext cx="299519" cy="284159"/>
          </a:xfrm>
          <a:prstGeom prst="rect">
            <a:avLst/>
          </a:prstGeom>
        </p:spPr>
      </p:pic>
      <p:pic>
        <p:nvPicPr>
          <p:cNvPr id="15" name="Рисунок 14" descr="красная галочка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941168"/>
            <a:ext cx="299519" cy="284159"/>
          </a:xfrm>
          <a:prstGeom prst="rect">
            <a:avLst/>
          </a:prstGeom>
        </p:spPr>
      </p:pic>
      <p:graphicFrame>
        <p:nvGraphicFramePr>
          <p:cNvPr id="16" name="Диаграмма 15"/>
          <p:cNvGraphicFramePr/>
          <p:nvPr/>
        </p:nvGraphicFramePr>
        <p:xfrm>
          <a:off x="3851920" y="620688"/>
          <a:ext cx="4968552" cy="316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" name="Диаграмма 16"/>
          <p:cNvGraphicFramePr/>
          <p:nvPr/>
        </p:nvGraphicFramePr>
        <p:xfrm>
          <a:off x="3779912" y="3212976"/>
          <a:ext cx="5184576" cy="3456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="" xmlns:p14="http://schemas.microsoft.com/office/powerpoint/2010/main" val="4135162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Заголовок 1"/>
          <p:cNvSpPr>
            <a:spLocks noGrp="1"/>
          </p:cNvSpPr>
          <p:nvPr>
            <p:ph type="title"/>
          </p:nvPr>
        </p:nvSpPr>
        <p:spPr>
          <a:xfrm>
            <a:off x="1835696" y="0"/>
            <a:ext cx="7308304" cy="1052736"/>
          </a:xfrm>
        </p:spPr>
        <p:txBody>
          <a:bodyPr>
            <a:noAutofit/>
          </a:bodyPr>
          <a:lstStyle/>
          <a:p>
            <a:r>
              <a:rPr lang="ru-RU" altLang="ru-RU" sz="2000" b="1" dirty="0" smtClean="0">
                <a:solidFill>
                  <a:srgbClr val="006FB4"/>
                </a:solidFill>
              </a:rPr>
              <a:t>Достижение Новгородской областью показателей целевой модели «Регистрация права собственности на земельные участки и объекты недвижимого имущества»  </a:t>
            </a:r>
          </a:p>
        </p:txBody>
      </p:sp>
      <p:grpSp>
        <p:nvGrpSpPr>
          <p:cNvPr id="2" name="Group 57"/>
          <p:cNvGrpSpPr>
            <a:grpSpLocks/>
          </p:cNvGrpSpPr>
          <p:nvPr/>
        </p:nvGrpSpPr>
        <p:grpSpPr bwMode="auto">
          <a:xfrm>
            <a:off x="474663" y="1160463"/>
            <a:ext cx="6459537" cy="5235575"/>
            <a:chOff x="475358" y="1160748"/>
            <a:chExt cx="6458880" cy="5235938"/>
          </a:xfrm>
        </p:grpSpPr>
        <p:sp>
          <p:nvSpPr>
            <p:cNvPr id="10263" name="Rectangle 13"/>
            <p:cNvSpPr>
              <a:spLocks noChangeArrowheads="1"/>
            </p:cNvSpPr>
            <p:nvPr/>
          </p:nvSpPr>
          <p:spPr bwMode="auto">
            <a:xfrm>
              <a:off x="3394365" y="1160748"/>
              <a:ext cx="3539873" cy="5235938"/>
            </a:xfrm>
            <a:prstGeom prst="rect">
              <a:avLst/>
            </a:prstGeom>
            <a:solidFill>
              <a:srgbClr val="F5C77B"/>
            </a:solidFill>
            <a:ln w="9525">
              <a:solidFill>
                <a:srgbClr val="F5C77B"/>
              </a:solidFill>
              <a:round/>
              <a:headEnd/>
              <a:tailEnd/>
            </a:ln>
          </p:spPr>
          <p:txBody>
            <a:bodyPr wrap="none" tIns="91440" bIns="9144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0264" name="Rectangle 12"/>
            <p:cNvSpPr>
              <a:spLocks noChangeArrowheads="1"/>
            </p:cNvSpPr>
            <p:nvPr/>
          </p:nvSpPr>
          <p:spPr bwMode="auto">
            <a:xfrm>
              <a:off x="475358" y="1160748"/>
              <a:ext cx="4011839" cy="1107439"/>
            </a:xfrm>
            <a:prstGeom prst="rect">
              <a:avLst/>
            </a:prstGeom>
            <a:solidFill>
              <a:srgbClr val="95B3D7"/>
            </a:solidFill>
            <a:ln w="9525">
              <a:solidFill>
                <a:srgbClr val="95B3D7"/>
              </a:solidFill>
              <a:round/>
              <a:headEnd/>
              <a:tailEnd/>
            </a:ln>
          </p:spPr>
          <p:txBody>
            <a:bodyPr wrap="none" tIns="91440" bIns="9144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0265" name="Right Triangle 69"/>
            <p:cNvSpPr>
              <a:spLocks noChangeArrowheads="1"/>
            </p:cNvSpPr>
            <p:nvPr/>
          </p:nvSpPr>
          <p:spPr bwMode="auto">
            <a:xfrm rot="5400000">
              <a:off x="3125832" y="2182955"/>
              <a:ext cx="2588292" cy="543878"/>
            </a:xfrm>
            <a:prstGeom prst="rtTriangle">
              <a:avLst/>
            </a:prstGeom>
            <a:solidFill>
              <a:srgbClr val="95B3D7"/>
            </a:solidFill>
            <a:ln w="9525">
              <a:solidFill>
                <a:srgbClr val="95B3D7"/>
              </a:solidFill>
              <a:round/>
              <a:headEnd/>
              <a:tailEnd/>
            </a:ln>
          </p:spPr>
          <p:txBody>
            <a:bodyPr wrap="none" tIns="91440" bIns="9144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ru-RU"/>
            </a:p>
          </p:txBody>
        </p:sp>
      </p:grpSp>
      <p:sp>
        <p:nvSpPr>
          <p:cNvPr id="10245" name="TextBox 7"/>
          <p:cNvSpPr txBox="1">
            <a:spLocks noChangeArrowheads="1"/>
          </p:cNvSpPr>
          <p:nvPr/>
        </p:nvSpPr>
        <p:spPr bwMode="auto">
          <a:xfrm>
            <a:off x="3635375" y="1125538"/>
            <a:ext cx="2339975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7699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88925" indent="-174625" defTabSz="7699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7699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7699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7699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769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769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769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769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>
                <a:srgbClr val="345782"/>
              </a:buClr>
              <a:buSzPct val="100000"/>
            </a:pPr>
            <a:r>
              <a:rPr lang="ru-RU" altLang="ru-RU" sz="1100" b="1" dirty="0">
                <a:solidFill>
                  <a:srgbClr val="000000"/>
                </a:solidFill>
              </a:rPr>
              <a:t>Доступность подачи заявлений</a:t>
            </a:r>
          </a:p>
          <a:p>
            <a:pPr lvl="1" eaLnBrk="1" hangingPunct="1">
              <a:buClr>
                <a:srgbClr val="345782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altLang="ru-RU" sz="1000" dirty="0">
                <a:solidFill>
                  <a:srgbClr val="000000"/>
                </a:solidFill>
              </a:rPr>
              <a:t>Количество заявлений о регистрации права на 1 окно  не более 19 </a:t>
            </a:r>
          </a:p>
        </p:txBody>
      </p:sp>
      <p:sp>
        <p:nvSpPr>
          <p:cNvPr id="10246" name="Freeform 56"/>
          <p:cNvSpPr>
            <a:spLocks/>
          </p:cNvSpPr>
          <p:nvPr/>
        </p:nvSpPr>
        <p:spPr bwMode="auto">
          <a:xfrm>
            <a:off x="498475" y="3749675"/>
            <a:ext cx="6373813" cy="2646363"/>
          </a:xfrm>
          <a:custGeom>
            <a:avLst/>
            <a:gdLst>
              <a:gd name="T0" fmla="*/ 0 w 6463016"/>
              <a:gd name="T1" fmla="*/ 0 h 2647645"/>
              <a:gd name="T2" fmla="*/ 5395296 w 6463016"/>
              <a:gd name="T3" fmla="*/ 317986 h 2647645"/>
              <a:gd name="T4" fmla="*/ 5395296 w 6463016"/>
              <a:gd name="T5" fmla="*/ 2632306 h 2647645"/>
              <a:gd name="T6" fmla="*/ 3452 w 6463016"/>
              <a:gd name="T7" fmla="*/ 2632306 h 2647645"/>
              <a:gd name="T8" fmla="*/ 0 w 6463016"/>
              <a:gd name="T9" fmla="*/ 0 h 264764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463016"/>
              <a:gd name="T16" fmla="*/ 0 h 2647645"/>
              <a:gd name="T17" fmla="*/ 6463016 w 6463016"/>
              <a:gd name="T18" fmla="*/ 2647645 h 264764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463016" h="2647645">
                <a:moveTo>
                  <a:pt x="0" y="0"/>
                </a:moveTo>
                <a:lnTo>
                  <a:pt x="6463016" y="319838"/>
                </a:lnTo>
                <a:lnTo>
                  <a:pt x="6463016" y="2647645"/>
                </a:lnTo>
                <a:lnTo>
                  <a:pt x="4136" y="2647645"/>
                </a:lnTo>
                <a:cubicBezTo>
                  <a:pt x="2757" y="1487625"/>
                  <a:pt x="1379" y="1160020"/>
                  <a:pt x="0" y="0"/>
                </a:cubicBezTo>
                <a:close/>
              </a:path>
            </a:pathLst>
          </a:custGeom>
          <a:solidFill>
            <a:srgbClr val="F5C77B"/>
          </a:solidFill>
          <a:ln w="9525">
            <a:solidFill>
              <a:srgbClr val="F5C77B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ru-RU"/>
          </a:p>
        </p:txBody>
      </p:sp>
      <p:sp>
        <p:nvSpPr>
          <p:cNvPr id="10247" name="Freeform 63"/>
          <p:cNvSpPr>
            <a:spLocks/>
          </p:cNvSpPr>
          <p:nvPr/>
        </p:nvSpPr>
        <p:spPr bwMode="auto">
          <a:xfrm flipV="1">
            <a:off x="471488" y="1992313"/>
            <a:ext cx="4016375" cy="3003550"/>
          </a:xfrm>
          <a:custGeom>
            <a:avLst/>
            <a:gdLst>
              <a:gd name="T0" fmla="*/ 1392 w 4013218"/>
              <a:gd name="T1" fmla="*/ 3013419 h 3002654"/>
              <a:gd name="T2" fmla="*/ 24571 w 4013218"/>
              <a:gd name="T3" fmla="*/ 929525 h 3002654"/>
              <a:gd name="T4" fmla="*/ 3711435 w 4013218"/>
              <a:gd name="T5" fmla="*/ 0 h 3002654"/>
              <a:gd name="T6" fmla="*/ 4054047 w 4013218"/>
              <a:gd name="T7" fmla="*/ 3013419 h 3002654"/>
              <a:gd name="T8" fmla="*/ 1392 w 4013218"/>
              <a:gd name="T9" fmla="*/ 3013419 h 30026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013218"/>
              <a:gd name="T16" fmla="*/ 0 h 3002654"/>
              <a:gd name="T17" fmla="*/ 4013218 w 4013218"/>
              <a:gd name="T18" fmla="*/ 3002654 h 300265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013218" h="3002654">
                <a:moveTo>
                  <a:pt x="1379" y="3002654"/>
                </a:moveTo>
                <a:cubicBezTo>
                  <a:pt x="0" y="2857046"/>
                  <a:pt x="25705" y="1071811"/>
                  <a:pt x="24326" y="926203"/>
                </a:cubicBezTo>
                <a:lnTo>
                  <a:pt x="3674060" y="0"/>
                </a:lnTo>
                <a:lnTo>
                  <a:pt x="4013218" y="3002654"/>
                </a:lnTo>
                <a:lnTo>
                  <a:pt x="1379" y="3002654"/>
                </a:lnTo>
                <a:close/>
              </a:path>
            </a:pathLst>
          </a:custGeom>
          <a:solidFill>
            <a:srgbClr val="95B3D7"/>
          </a:solidFill>
          <a:ln w="9525">
            <a:solidFill>
              <a:srgbClr val="95B3D7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ru-RU"/>
          </a:p>
        </p:txBody>
      </p:sp>
      <p:sp>
        <p:nvSpPr>
          <p:cNvPr id="10248" name="Oval 9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 flipH="1">
            <a:off x="1735138" y="1739900"/>
            <a:ext cx="3940175" cy="3940175"/>
          </a:xfrm>
          <a:prstGeom prst="ellipse">
            <a:avLst/>
          </a:prstGeom>
          <a:solidFill>
            <a:srgbClr val="FBFBF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7740" tIns="48870" rIns="97740" bIns="48870" anchor="ctr"/>
          <a:lstStyle>
            <a:lvl1pPr defTabSz="977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77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77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77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77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 sz="1300">
              <a:solidFill>
                <a:srgbClr val="000000"/>
              </a:solidFill>
            </a:endParaRPr>
          </a:p>
        </p:txBody>
      </p:sp>
      <p:sp>
        <p:nvSpPr>
          <p:cNvPr id="10249" name="Rectangle 12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474663" y="1149350"/>
            <a:ext cx="24415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91440" bIns="91440">
            <a:spAutoFit/>
          </a:bodyPr>
          <a:lstStyle>
            <a:lvl1pPr defTabSz="8953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953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953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953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953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endParaRPr lang="ru-RU" altLang="ru-RU" sz="1200" b="1">
              <a:solidFill>
                <a:schemeClr val="bg1"/>
              </a:solidFill>
            </a:endParaRPr>
          </a:p>
        </p:txBody>
      </p:sp>
      <p:graphicFrame>
        <p:nvGraphicFramePr>
          <p:cNvPr id="10242" name="chart_pie_1perpage"/>
          <p:cNvGraphicFramePr>
            <a:graphicFrameLocks/>
          </p:cNvGraphicFramePr>
          <p:nvPr/>
        </p:nvGraphicFramePr>
        <p:xfrm>
          <a:off x="1662113" y="1641475"/>
          <a:ext cx="4129087" cy="4129088"/>
        </p:xfrm>
        <a:graphic>
          <a:graphicData uri="http://schemas.openxmlformats.org/presentationml/2006/ole">
            <p:oleObj spid="_x0000_s66562" name="Диаграмма" r:id="rId5" imgW="4127350" imgH="4133446" progId="">
              <p:embed/>
            </p:oleObj>
          </a:graphicData>
        </a:graphic>
      </p:graphicFrame>
      <p:sp>
        <p:nvSpPr>
          <p:cNvPr id="10250" name="TextBox 14"/>
          <p:cNvSpPr txBox="1">
            <a:spLocks noChangeArrowheads="1"/>
          </p:cNvSpPr>
          <p:nvPr/>
        </p:nvSpPr>
        <p:spPr bwMode="auto">
          <a:xfrm>
            <a:off x="5648325" y="2127250"/>
            <a:ext cx="1285875" cy="177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7699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9388" indent="263525" defTabSz="7699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7699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7699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7699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769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769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769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769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>
                <a:srgbClr val="345782"/>
              </a:buClr>
              <a:buSzPct val="100000"/>
            </a:pPr>
            <a:r>
              <a:rPr lang="ru-RU" altLang="ru-RU" sz="1100" b="1" dirty="0" err="1">
                <a:solidFill>
                  <a:srgbClr val="000000"/>
                </a:solidFill>
              </a:rPr>
              <a:t>Межведомствен-ное</a:t>
            </a:r>
            <a:r>
              <a:rPr lang="ru-RU" altLang="ru-RU" sz="1100" b="1" dirty="0">
                <a:solidFill>
                  <a:srgbClr val="000000"/>
                </a:solidFill>
              </a:rPr>
              <a:t> </a:t>
            </a:r>
            <a:r>
              <a:rPr lang="ru-RU" altLang="ru-RU" sz="1100" b="1" dirty="0" err="1">
                <a:solidFill>
                  <a:srgbClr val="000000"/>
                </a:solidFill>
              </a:rPr>
              <a:t>взаимодей-ствие</a:t>
            </a:r>
            <a:r>
              <a:rPr lang="ru-RU" altLang="ru-RU" sz="1100" b="1" dirty="0">
                <a:solidFill>
                  <a:srgbClr val="000000"/>
                </a:solidFill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</a:rPr>
              <a:t>ОГВ/ОМС, </a:t>
            </a:r>
            <a:r>
              <a:rPr lang="ru-RU" altLang="ru-RU" sz="1100" b="1" dirty="0">
                <a:solidFill>
                  <a:srgbClr val="000000"/>
                </a:solidFill>
              </a:rPr>
              <a:t>нотариусов, судов</a:t>
            </a:r>
            <a:endParaRPr lang="en-US" altLang="ru-RU" sz="1100" b="1" dirty="0">
              <a:solidFill>
                <a:srgbClr val="000000"/>
              </a:solidFill>
            </a:endParaRPr>
          </a:p>
          <a:p>
            <a:pPr lvl="1" eaLnBrk="1" hangingPunct="1">
              <a:buClr>
                <a:srgbClr val="345782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altLang="ru-RU" sz="1000" dirty="0">
                <a:solidFill>
                  <a:srgbClr val="000000"/>
                </a:solidFill>
              </a:rPr>
              <a:t>Доля ответов на запросы Росреестра, полученных в </a:t>
            </a:r>
            <a:r>
              <a:rPr lang="ru-RU" altLang="ru-RU" sz="1000" dirty="0" err="1">
                <a:solidFill>
                  <a:srgbClr val="000000"/>
                </a:solidFill>
              </a:rPr>
              <a:t>эл.виде</a:t>
            </a:r>
            <a:r>
              <a:rPr lang="ru-RU" altLang="ru-RU" sz="1000" dirty="0">
                <a:solidFill>
                  <a:srgbClr val="000000"/>
                </a:solidFill>
              </a:rPr>
              <a:t>  31.12.17-70%</a:t>
            </a:r>
          </a:p>
        </p:txBody>
      </p:sp>
      <p:sp>
        <p:nvSpPr>
          <p:cNvPr id="10251" name="TextBox 15"/>
          <p:cNvSpPr txBox="1">
            <a:spLocks noChangeArrowheads="1"/>
          </p:cNvSpPr>
          <p:nvPr/>
        </p:nvSpPr>
        <p:spPr bwMode="auto">
          <a:xfrm>
            <a:off x="4670425" y="5329238"/>
            <a:ext cx="2201863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7699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88925" indent="-174625" defTabSz="7699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7699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7699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7699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769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769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769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769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>
                <a:srgbClr val="345782"/>
              </a:buClr>
              <a:buSzPct val="100000"/>
            </a:pPr>
            <a:r>
              <a:rPr lang="ru-RU" altLang="ru-RU" sz="1100" b="1" dirty="0">
                <a:solidFill>
                  <a:srgbClr val="000000"/>
                </a:solidFill>
              </a:rPr>
              <a:t>Скорость регистрации права собственности</a:t>
            </a:r>
            <a:endParaRPr lang="en-US" altLang="ru-RU" sz="1100" b="1" dirty="0">
              <a:solidFill>
                <a:srgbClr val="000000"/>
              </a:solidFill>
            </a:endParaRPr>
          </a:p>
          <a:p>
            <a:pPr lvl="1" eaLnBrk="1" hangingPunct="1">
              <a:buClr>
                <a:srgbClr val="345782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altLang="ru-RU" sz="1000" dirty="0">
                <a:solidFill>
                  <a:srgbClr val="000000"/>
                </a:solidFill>
              </a:rPr>
              <a:t>Средний фактический срок регистрации права собственности МФЦ – 9, </a:t>
            </a:r>
            <a:r>
              <a:rPr lang="ru-RU" altLang="ru-RU" sz="1000" dirty="0" err="1">
                <a:solidFill>
                  <a:srgbClr val="000000"/>
                </a:solidFill>
              </a:rPr>
              <a:t>Росреестр</a:t>
            </a:r>
            <a:r>
              <a:rPr lang="ru-RU" altLang="ru-RU" sz="1000" dirty="0">
                <a:solidFill>
                  <a:srgbClr val="000000"/>
                </a:solidFill>
              </a:rPr>
              <a:t> -7, </a:t>
            </a:r>
          </a:p>
        </p:txBody>
      </p:sp>
      <p:sp>
        <p:nvSpPr>
          <p:cNvPr id="10252" name="TextBox 16"/>
          <p:cNvSpPr txBox="1">
            <a:spLocks noChangeArrowheads="1"/>
          </p:cNvSpPr>
          <p:nvPr/>
        </p:nvSpPr>
        <p:spPr bwMode="auto">
          <a:xfrm>
            <a:off x="684213" y="4941888"/>
            <a:ext cx="183197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7699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88925" indent="-174625" defTabSz="7699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7699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7699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7699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769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769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769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769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>
                <a:srgbClr val="345782"/>
              </a:buClr>
              <a:buSzPct val="100000"/>
            </a:pPr>
            <a:r>
              <a:rPr lang="ru-RU" altLang="ru-RU" sz="1100" b="1" dirty="0">
                <a:solidFill>
                  <a:srgbClr val="000000"/>
                </a:solidFill>
              </a:rPr>
              <a:t>Качество регистрационного процесса</a:t>
            </a:r>
          </a:p>
          <a:p>
            <a:pPr lvl="1" eaLnBrk="1" hangingPunct="1">
              <a:buClr>
                <a:srgbClr val="345782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altLang="ru-RU" sz="1000" dirty="0">
                <a:solidFill>
                  <a:srgbClr val="000000"/>
                </a:solidFill>
              </a:rPr>
              <a:t>Доля приостановок в общем количестве поданных заявлений -6,6%</a:t>
            </a:r>
          </a:p>
          <a:p>
            <a:pPr lvl="1" eaLnBrk="1" hangingPunct="1">
              <a:buClr>
                <a:srgbClr val="345782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altLang="ru-RU" sz="1000" dirty="0">
                <a:solidFill>
                  <a:srgbClr val="000000"/>
                </a:solidFill>
              </a:rPr>
              <a:t>Доля отказов в общем количестве заявлений-1,2 </a:t>
            </a:r>
          </a:p>
          <a:p>
            <a:pPr eaLnBrk="1" hangingPunct="1">
              <a:buClr>
                <a:srgbClr val="345782"/>
              </a:buClr>
              <a:buSzPct val="100000"/>
            </a:pPr>
            <a:endParaRPr lang="en-US" altLang="ru-RU" sz="1100" b="1" dirty="0">
              <a:solidFill>
                <a:srgbClr val="000000"/>
              </a:solidFill>
            </a:endParaRPr>
          </a:p>
        </p:txBody>
      </p:sp>
      <p:sp>
        <p:nvSpPr>
          <p:cNvPr id="10253" name="TextBox 17"/>
          <p:cNvSpPr txBox="1">
            <a:spLocks noChangeArrowheads="1"/>
          </p:cNvSpPr>
          <p:nvPr/>
        </p:nvSpPr>
        <p:spPr bwMode="auto">
          <a:xfrm>
            <a:off x="611188" y="2708275"/>
            <a:ext cx="121285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7699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88925" indent="-174625" defTabSz="7699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7699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7699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7699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769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769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769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769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>
                <a:srgbClr val="345782"/>
              </a:buClr>
              <a:buSzPct val="100000"/>
            </a:pPr>
            <a:r>
              <a:rPr lang="ru-RU" altLang="ru-RU" sz="1100" b="1" dirty="0">
                <a:solidFill>
                  <a:srgbClr val="000000"/>
                </a:solidFill>
              </a:rPr>
              <a:t>Уровень предоставления услуги через МФЦ</a:t>
            </a:r>
          </a:p>
          <a:p>
            <a:pPr lvl="1" eaLnBrk="1" hangingPunct="1">
              <a:buClr>
                <a:srgbClr val="345782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altLang="ru-RU" sz="1000" dirty="0">
                <a:solidFill>
                  <a:srgbClr val="000000"/>
                </a:solidFill>
              </a:rPr>
              <a:t>Доля заявлений о регистрации права от ЮЛ, поданных через МФЦ -70%</a:t>
            </a:r>
          </a:p>
        </p:txBody>
      </p:sp>
      <p:sp>
        <p:nvSpPr>
          <p:cNvPr id="10254" name="Oval invers 1"/>
          <p:cNvSpPr>
            <a:spLocks noChangeArrowheads="1"/>
          </p:cNvSpPr>
          <p:nvPr/>
        </p:nvSpPr>
        <p:spPr bwMode="gray">
          <a:xfrm>
            <a:off x="323850" y="2708275"/>
            <a:ext cx="215900" cy="215900"/>
          </a:xfrm>
          <a:prstGeom prst="ellipse">
            <a:avLst/>
          </a:prstGeom>
          <a:solidFill>
            <a:srgbClr val="FFFFFF"/>
          </a:solidFill>
          <a:ln w="15875" algn="ctr">
            <a:solidFill>
              <a:srgbClr val="345782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000" b="1">
                <a:solidFill>
                  <a:srgbClr val="345782"/>
                </a:solidFill>
              </a:rPr>
              <a:t>1</a:t>
            </a:r>
          </a:p>
        </p:txBody>
      </p:sp>
      <p:sp>
        <p:nvSpPr>
          <p:cNvPr id="10255" name="Oval invers 2"/>
          <p:cNvSpPr>
            <a:spLocks noChangeArrowheads="1"/>
          </p:cNvSpPr>
          <p:nvPr/>
        </p:nvSpPr>
        <p:spPr bwMode="gray">
          <a:xfrm>
            <a:off x="3348038" y="1125538"/>
            <a:ext cx="217487" cy="215900"/>
          </a:xfrm>
          <a:prstGeom prst="ellipse">
            <a:avLst/>
          </a:prstGeom>
          <a:solidFill>
            <a:srgbClr val="FFFFFF"/>
          </a:solidFill>
          <a:ln w="15875" algn="ctr">
            <a:solidFill>
              <a:srgbClr val="345782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000" b="1">
                <a:solidFill>
                  <a:srgbClr val="345782"/>
                </a:solidFill>
              </a:rPr>
              <a:t>2</a:t>
            </a:r>
          </a:p>
        </p:txBody>
      </p:sp>
      <p:sp>
        <p:nvSpPr>
          <p:cNvPr id="10256" name="Oval invers 3"/>
          <p:cNvSpPr>
            <a:spLocks noChangeArrowheads="1"/>
          </p:cNvSpPr>
          <p:nvPr/>
        </p:nvSpPr>
        <p:spPr bwMode="gray">
          <a:xfrm>
            <a:off x="5243513" y="2109788"/>
            <a:ext cx="215900" cy="215900"/>
          </a:xfrm>
          <a:prstGeom prst="ellipse">
            <a:avLst/>
          </a:prstGeom>
          <a:solidFill>
            <a:srgbClr val="FFFFFF"/>
          </a:solidFill>
          <a:ln w="15875" algn="ctr">
            <a:solidFill>
              <a:srgbClr val="345782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000" b="1">
                <a:solidFill>
                  <a:srgbClr val="345782"/>
                </a:solidFill>
              </a:rPr>
              <a:t>3</a:t>
            </a:r>
          </a:p>
        </p:txBody>
      </p:sp>
      <p:sp>
        <p:nvSpPr>
          <p:cNvPr id="10257" name="Oval invers 4"/>
          <p:cNvSpPr>
            <a:spLocks noChangeArrowheads="1"/>
          </p:cNvSpPr>
          <p:nvPr/>
        </p:nvSpPr>
        <p:spPr bwMode="gray">
          <a:xfrm>
            <a:off x="4454525" y="5503863"/>
            <a:ext cx="215900" cy="215900"/>
          </a:xfrm>
          <a:prstGeom prst="ellipse">
            <a:avLst/>
          </a:prstGeom>
          <a:solidFill>
            <a:srgbClr val="FFFFFF"/>
          </a:solidFill>
          <a:ln w="15875" algn="ctr">
            <a:solidFill>
              <a:srgbClr val="345782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000" b="1">
                <a:solidFill>
                  <a:srgbClr val="345782"/>
                </a:solidFill>
              </a:rPr>
              <a:t>4</a:t>
            </a:r>
          </a:p>
        </p:txBody>
      </p:sp>
      <p:sp>
        <p:nvSpPr>
          <p:cNvPr id="10258" name="Oval invers 5"/>
          <p:cNvSpPr>
            <a:spLocks noChangeArrowheads="1"/>
          </p:cNvSpPr>
          <p:nvPr/>
        </p:nvSpPr>
        <p:spPr bwMode="gray">
          <a:xfrm>
            <a:off x="468313" y="4941888"/>
            <a:ext cx="215900" cy="215900"/>
          </a:xfrm>
          <a:prstGeom prst="ellipse">
            <a:avLst/>
          </a:prstGeom>
          <a:solidFill>
            <a:srgbClr val="FFFFFF"/>
          </a:solidFill>
          <a:ln w="15875" algn="ctr">
            <a:solidFill>
              <a:srgbClr val="345782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000" b="1">
                <a:solidFill>
                  <a:srgbClr val="345782"/>
                </a:solidFill>
              </a:rPr>
              <a:t>5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088188" y="1198563"/>
            <a:ext cx="1871662" cy="44012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400" b="1" dirty="0" smtClean="0">
                <a:solidFill>
                  <a:srgbClr val="006FB4"/>
                </a:solidFill>
                <a:latin typeface="+mn-lt"/>
              </a:rPr>
              <a:t>Показатели на 01.07.2017г.</a:t>
            </a:r>
            <a:endParaRPr lang="ru-RU" sz="1400" b="1" dirty="0">
              <a:solidFill>
                <a:srgbClr val="006FB4"/>
              </a:solidFill>
              <a:latin typeface="+mn-lt"/>
            </a:endParaRPr>
          </a:p>
          <a:p>
            <a:pPr>
              <a:defRPr/>
            </a:pPr>
            <a:r>
              <a:rPr lang="ru-RU" sz="1400" dirty="0">
                <a:solidFill>
                  <a:srgbClr val="006FB4"/>
                </a:solidFill>
                <a:latin typeface="+mn-lt"/>
              </a:rPr>
              <a:t>1.Уровень услуги через МФЦ – </a:t>
            </a:r>
            <a:r>
              <a:rPr lang="ru-RU" sz="1400" dirty="0" smtClean="0">
                <a:solidFill>
                  <a:srgbClr val="006FB4"/>
                </a:solidFill>
                <a:latin typeface="+mn-lt"/>
              </a:rPr>
              <a:t>91,98%</a:t>
            </a:r>
            <a:endParaRPr lang="ru-RU" sz="1400" dirty="0">
              <a:solidFill>
                <a:srgbClr val="006FB4"/>
              </a:solidFill>
              <a:latin typeface="+mn-lt"/>
            </a:endParaRPr>
          </a:p>
          <a:p>
            <a:pPr>
              <a:defRPr/>
            </a:pPr>
            <a:r>
              <a:rPr lang="ru-RU" sz="1400" dirty="0">
                <a:latin typeface="+mn-lt"/>
              </a:rPr>
              <a:t>2.Доступность подачи </a:t>
            </a:r>
            <a:r>
              <a:rPr lang="ru-RU" sz="1400" dirty="0" smtClean="0">
                <a:latin typeface="+mn-lt"/>
              </a:rPr>
              <a:t>МФЦ-4,3 </a:t>
            </a:r>
            <a:r>
              <a:rPr lang="ru-RU" sz="1400" dirty="0">
                <a:latin typeface="+mn-lt"/>
              </a:rPr>
              <a:t>пакета</a:t>
            </a:r>
          </a:p>
          <a:p>
            <a:pPr>
              <a:defRPr/>
            </a:pPr>
            <a:r>
              <a:rPr lang="ru-RU" sz="1400" dirty="0" smtClean="0">
                <a:latin typeface="+mn-lt"/>
              </a:rPr>
              <a:t>ФКП-3,1 </a:t>
            </a:r>
            <a:r>
              <a:rPr lang="ru-RU" sz="1400" dirty="0">
                <a:latin typeface="+mn-lt"/>
              </a:rPr>
              <a:t>пакета</a:t>
            </a:r>
          </a:p>
          <a:p>
            <a:pPr>
              <a:defRPr/>
            </a:pPr>
            <a:r>
              <a:rPr lang="ru-RU" sz="1400" dirty="0">
                <a:solidFill>
                  <a:srgbClr val="006FB4"/>
                </a:solidFill>
                <a:latin typeface="+mn-lt"/>
              </a:rPr>
              <a:t>3.Доля ответов на запросы – </a:t>
            </a:r>
            <a:r>
              <a:rPr lang="ru-RU" sz="1400" dirty="0" smtClean="0">
                <a:solidFill>
                  <a:srgbClr val="006FB4"/>
                </a:solidFill>
                <a:latin typeface="+mn-lt"/>
              </a:rPr>
              <a:t>92,9%</a:t>
            </a:r>
            <a:endParaRPr lang="ru-RU" sz="1400" dirty="0">
              <a:solidFill>
                <a:srgbClr val="006FB4"/>
              </a:solidFill>
              <a:latin typeface="+mn-lt"/>
            </a:endParaRPr>
          </a:p>
          <a:p>
            <a:pPr>
              <a:defRPr/>
            </a:pPr>
            <a:r>
              <a:rPr lang="ru-RU" sz="1400" dirty="0">
                <a:latin typeface="+mn-lt"/>
              </a:rPr>
              <a:t>4.Скорость регистрации права при подаче документов </a:t>
            </a:r>
          </a:p>
          <a:p>
            <a:pPr>
              <a:defRPr/>
            </a:pPr>
            <a:r>
              <a:rPr lang="ru-RU" sz="1400" dirty="0">
                <a:latin typeface="+mn-lt"/>
              </a:rPr>
              <a:t>МФЦ – 6 дней</a:t>
            </a:r>
          </a:p>
          <a:p>
            <a:pPr>
              <a:defRPr/>
            </a:pPr>
            <a:r>
              <a:rPr lang="ru-RU" sz="1400" dirty="0">
                <a:latin typeface="+mn-lt"/>
              </a:rPr>
              <a:t>ФКП – 4 дня </a:t>
            </a:r>
          </a:p>
          <a:p>
            <a:pPr>
              <a:defRPr/>
            </a:pPr>
            <a:r>
              <a:rPr lang="ru-RU" sz="1400" dirty="0">
                <a:solidFill>
                  <a:srgbClr val="006FB4"/>
                </a:solidFill>
                <a:latin typeface="+mn-lt"/>
              </a:rPr>
              <a:t>5. Качество </a:t>
            </a:r>
            <a:r>
              <a:rPr lang="ru-RU" sz="1400" dirty="0" smtClean="0">
                <a:solidFill>
                  <a:srgbClr val="006FB4"/>
                </a:solidFill>
                <a:latin typeface="+mn-lt"/>
              </a:rPr>
              <a:t>регистрационного процесса</a:t>
            </a:r>
            <a:r>
              <a:rPr lang="ru-RU" sz="1400" dirty="0">
                <a:solidFill>
                  <a:srgbClr val="006FB4"/>
                </a:solidFill>
                <a:latin typeface="+mn-lt"/>
              </a:rPr>
              <a:t>:</a:t>
            </a:r>
          </a:p>
          <a:p>
            <a:pPr>
              <a:defRPr/>
            </a:pPr>
            <a:r>
              <a:rPr lang="ru-RU" sz="1400" dirty="0">
                <a:solidFill>
                  <a:srgbClr val="006FB4"/>
                </a:solidFill>
                <a:latin typeface="+mn-lt"/>
              </a:rPr>
              <a:t>Приостановки- </a:t>
            </a:r>
            <a:r>
              <a:rPr lang="ru-RU" sz="1400" dirty="0" smtClean="0">
                <a:solidFill>
                  <a:srgbClr val="006FB4"/>
                </a:solidFill>
                <a:latin typeface="+mn-lt"/>
              </a:rPr>
              <a:t>2,97</a:t>
            </a:r>
            <a:r>
              <a:rPr lang="ru-RU" sz="1400" dirty="0" smtClean="0">
                <a:solidFill>
                  <a:srgbClr val="006FB4"/>
                </a:solidFill>
                <a:latin typeface="+mn-lt"/>
              </a:rPr>
              <a:t>%</a:t>
            </a:r>
            <a:endParaRPr lang="ru-RU" sz="1400" dirty="0">
              <a:solidFill>
                <a:srgbClr val="006FB4"/>
              </a:solidFill>
              <a:latin typeface="+mn-lt"/>
            </a:endParaRPr>
          </a:p>
          <a:p>
            <a:pPr>
              <a:defRPr/>
            </a:pPr>
            <a:r>
              <a:rPr lang="ru-RU" sz="1400" dirty="0">
                <a:solidFill>
                  <a:srgbClr val="006FB4"/>
                </a:solidFill>
                <a:latin typeface="+mn-lt"/>
              </a:rPr>
              <a:t>Отказы -</a:t>
            </a:r>
            <a:r>
              <a:rPr lang="ru-RU" sz="1400" dirty="0" smtClean="0">
                <a:solidFill>
                  <a:srgbClr val="006FB4"/>
                </a:solidFill>
                <a:latin typeface="+mn-lt"/>
              </a:rPr>
              <a:t>0,36%</a:t>
            </a:r>
            <a:endParaRPr lang="ru-RU" sz="1400" dirty="0">
              <a:solidFill>
                <a:srgbClr val="006FB4"/>
              </a:solidFill>
              <a:latin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8313" y="981075"/>
            <a:ext cx="2374900" cy="1292225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>
              <a:defRPr/>
            </a:pPr>
            <a:endParaRPr lang="ru-RU" sz="1200" dirty="0">
              <a:latin typeface="+mn-lt"/>
            </a:endParaRPr>
          </a:p>
          <a:p>
            <a:pPr>
              <a:defRPr/>
            </a:pPr>
            <a:r>
              <a:rPr lang="ru-RU" sz="1200" dirty="0">
                <a:latin typeface="+mn-lt"/>
              </a:rPr>
              <a:t>Установленные на 31.12.2017г. и фактические показатели на </a:t>
            </a:r>
            <a:r>
              <a:rPr lang="ru-RU" sz="1200" dirty="0" smtClean="0">
                <a:latin typeface="+mn-lt"/>
              </a:rPr>
              <a:t>01.07.2017</a:t>
            </a:r>
            <a:endParaRPr lang="ru-RU" sz="1200" dirty="0">
              <a:latin typeface="+mn-lt"/>
            </a:endParaRPr>
          </a:p>
          <a:p>
            <a:pPr>
              <a:defRPr/>
            </a:pPr>
            <a:r>
              <a:rPr lang="ru-RU" sz="1200" dirty="0">
                <a:latin typeface="+mn-lt"/>
              </a:rPr>
              <a:t>Показатели на 2015 год</a:t>
            </a:r>
            <a:endParaRPr lang="ru-RU" dirty="0">
              <a:latin typeface="+mn-lt"/>
            </a:endParaRPr>
          </a:p>
          <a:p>
            <a:pPr>
              <a:defRPr/>
            </a:pPr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179388" y="1773238"/>
            <a:ext cx="288925" cy="142875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179388" y="1341438"/>
            <a:ext cx="288925" cy="142875"/>
          </a:xfrm>
          <a:prstGeom prst="rect">
            <a:avLst/>
          </a:prstGeom>
          <a:solidFill>
            <a:srgbClr val="70B22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3190508"/>
            <a:ext cx="79928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4F81BD"/>
                </a:solidFill>
                <a:latin typeface="Calibri"/>
                <a:ea typeface="Calibri"/>
              </a:rPr>
              <a:t>СПАСИБО ЗА ВНИМАНИЕ!</a:t>
            </a:r>
            <a:endParaRPr lang="ru-RU" sz="3200" dirty="0">
              <a:solidFill>
                <a:srgbClr val="4F81BD"/>
              </a:solidFill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06427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fvHurGQeUm6DcLQ6wALW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HG7OVSjBUewrDjULDHvB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fvHurGQeUm6DcLQ6wALW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HG7OVSjBUewrDjULDHvBA"/>
</p:tagLst>
</file>

<file path=ppt/theme/theme1.xml><?xml version="1.0" encoding="utf-8"?>
<a:theme xmlns:a="http://schemas.openxmlformats.org/drawingml/2006/main" name="2_Презентация (1)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Презентация (1)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34911</TotalTime>
  <Words>700</Words>
  <Application>Microsoft Office PowerPoint</Application>
  <PresentationFormat>Экран (4:3)</PresentationFormat>
  <Paragraphs>173</Paragraphs>
  <Slides>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2_Презентация (1)</vt:lpstr>
      <vt:lpstr>Презентация (1)</vt:lpstr>
      <vt:lpstr>Диаграмма</vt:lpstr>
      <vt:lpstr>Слайд 1</vt:lpstr>
      <vt:lpstr>Достижение Новгородской областью показателей целевой модели «Регистрация права собственности на земельные участки и объекты недвижимого имущества»  </vt:lpstr>
      <vt:lpstr>1.1. Уровень предоставления услуги через МФЦ ( доля заявлений о регистрации прав, поданных через МФЦ) </vt:lpstr>
      <vt:lpstr>1.2. Доступность подачи заявлений </vt:lpstr>
      <vt:lpstr>2.1. Межведомственное информационное взаимодействие </vt:lpstr>
      <vt:lpstr>2.2. Сроки  регистрации прав собственности </vt:lpstr>
      <vt:lpstr>2.3. Качество регистрационного процесса </vt:lpstr>
      <vt:lpstr>Достижение Новгородской областью показателей целевой модели «Регистрация права собственности на земельные участки и объекты недвижимого имущества»  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Федеральная служба государственной регистрации,     кадастра и картографии</dc:title>
  <dc:creator>Пшеничная Анна Александровна</dc:creator>
  <cp:lastModifiedBy>slv</cp:lastModifiedBy>
  <cp:revision>1155</cp:revision>
  <cp:lastPrinted>2017-03-15T15:44:23Z</cp:lastPrinted>
  <dcterms:modified xsi:type="dcterms:W3CDTF">2017-07-20T12:25:50Z</dcterms:modified>
</cp:coreProperties>
</file>